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4"/>
  </p:notesMasterIdLst>
  <p:sldIdLst>
    <p:sldId id="257" r:id="rId2"/>
    <p:sldId id="982" r:id="rId3"/>
    <p:sldId id="1032" r:id="rId4"/>
    <p:sldId id="1035" r:id="rId5"/>
    <p:sldId id="981" r:id="rId6"/>
    <p:sldId id="983" r:id="rId7"/>
    <p:sldId id="970" r:id="rId8"/>
    <p:sldId id="1038" r:id="rId9"/>
    <p:sldId id="590" r:id="rId10"/>
    <p:sldId id="1039" r:id="rId11"/>
    <p:sldId id="371" r:id="rId12"/>
    <p:sldId id="1040" r:id="rId13"/>
    <p:sldId id="976" r:id="rId14"/>
    <p:sldId id="1029" r:id="rId15"/>
    <p:sldId id="973" r:id="rId16"/>
    <p:sldId id="1031" r:id="rId17"/>
    <p:sldId id="1030" r:id="rId18"/>
    <p:sldId id="1036" r:id="rId19"/>
    <p:sldId id="1037" r:id="rId20"/>
    <p:sldId id="559" r:id="rId21"/>
    <p:sldId id="969" r:id="rId22"/>
    <p:sldId id="3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6035"/>
    <a:srgbClr val="9C6E3C"/>
    <a:srgbClr val="AB7942"/>
    <a:srgbClr val="34300C"/>
    <a:srgbClr val="E6E6E7"/>
    <a:srgbClr val="00FF00"/>
    <a:srgbClr val="0432FF"/>
    <a:srgbClr val="0F67C0"/>
    <a:srgbClr val="D9541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5" autoAdjust="0"/>
    <p:restoredTop sz="88737"/>
  </p:normalViewPr>
  <p:slideViewPr>
    <p:cSldViewPr snapToGrid="0" showGuides="1">
      <p:cViewPr varScale="1">
        <p:scale>
          <a:sx n="61" d="100"/>
          <a:sy n="61" d="100"/>
        </p:scale>
        <p:origin x="109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688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5BC0F-54CE-41D9-BB4D-B8AD73B99341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9237B-BB98-40B3-85F4-DBC73991F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4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6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04888" y="1293813"/>
            <a:ext cx="11530013" cy="6486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123510" indent="-432119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72847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241986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3111257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380264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449403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518542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587681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2AF7ED-02E8-4768-BEDC-B41AF655250C}" type="slidenum">
              <a:rPr lang="en-GB" altLang="en-US" sz="1800">
                <a:latin typeface="Calibri" pitchFamily="34" charset="0"/>
              </a:rPr>
              <a:pPr eaLnBrk="1" hangingPunct="1"/>
              <a:t>20</a:t>
            </a:fld>
            <a:endParaRPr lang="en-GB" altLang="en-US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0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04888" y="1293813"/>
            <a:ext cx="11530013" cy="6486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123510" indent="-432119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72847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241986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3111257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380264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449403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518542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587681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2AF7ED-02E8-4768-BEDC-B41AF655250C}" type="slidenum">
              <a:rPr lang="en-GB" altLang="en-US" sz="1800">
                <a:latin typeface="Calibri" pitchFamily="34" charset="0"/>
              </a:rPr>
              <a:pPr eaLnBrk="1" hangingPunct="1"/>
              <a:t>21</a:t>
            </a:fld>
            <a:endParaRPr lang="en-GB" altLang="en-US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3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2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04888" y="1293813"/>
            <a:ext cx="11530013" cy="6486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123510" indent="-432119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72847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2419866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3111257" indent="-345696" eaLnBrk="0" hangingPunct="0"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380264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4494037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518542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5876819" indent="-345696" defTabSz="69139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7813A4D-BB52-4C9A-8E92-0A5DF4BD01BD}" type="slidenum">
              <a:rPr lang="en-GB" altLang="en-US" sz="1800">
                <a:latin typeface="Calibri" pitchFamily="34" charset="0"/>
              </a:rPr>
              <a:pPr eaLnBrk="1" hangingPunct="1"/>
              <a:t>8</a:t>
            </a:fld>
            <a:endParaRPr lang="en-GB" altLang="en-US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1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04888" y="1293813"/>
            <a:ext cx="11530013" cy="6486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96CF3-FF14-413A-A6F6-1451B2B663D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51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04888" y="1293813"/>
            <a:ext cx="11530013" cy="6486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96CF3-FF14-413A-A6F6-1451B2B663D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73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04888" y="1293813"/>
            <a:ext cx="11530013" cy="6486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96CF3-FF14-413A-A6F6-1451B2B663D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00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 sinks point down, net source up</a:t>
            </a:r>
          </a:p>
          <a:p>
            <a:endParaRPr lang="en-US" dirty="0"/>
          </a:p>
          <a:p>
            <a:r>
              <a:rPr lang="en-US" dirty="0"/>
              <a:t>”Forest carbon flux” is INTACT forests growing better with more CO2, warming</a:t>
            </a:r>
          </a:p>
          <a:p>
            <a:endParaRPr lang="en-US" dirty="0"/>
          </a:p>
          <a:p>
            <a:r>
              <a:rPr lang="en-US" dirty="0"/>
              <a:t>“Regrowth” is recovery from disturbance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7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6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0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053" y="3342639"/>
            <a:ext cx="10757748" cy="1566069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2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6693" y="2783840"/>
            <a:ext cx="6014721" cy="3291841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57" y="2284"/>
            <a:ext cx="6693244" cy="137167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3261" y="0"/>
            <a:ext cx="5256105" cy="5037076"/>
          </a:xfrm>
          <a:custGeom>
            <a:avLst/>
            <a:gdLst>
              <a:gd name="connsiteX0" fmla="*/ 0 w 3942079"/>
              <a:gd name="connsiteY0" fmla="*/ 0 h 5037076"/>
              <a:gd name="connsiteX1" fmla="*/ 2766906 w 3942079"/>
              <a:gd name="connsiteY1" fmla="*/ 0 h 5037076"/>
              <a:gd name="connsiteX2" fmla="*/ 3942079 w 3942079"/>
              <a:gd name="connsiteY2" fmla="*/ 1175173 h 5037076"/>
              <a:gd name="connsiteX3" fmla="*/ 3942079 w 3942079"/>
              <a:gd name="connsiteY3" fmla="*/ 5037076 h 5037076"/>
              <a:gd name="connsiteX4" fmla="*/ 3942079 w 3942079"/>
              <a:gd name="connsiteY4" fmla="*/ 5037076 h 5037076"/>
              <a:gd name="connsiteX5" fmla="*/ 1175173 w 3942079"/>
              <a:gd name="connsiteY5" fmla="*/ 5037076 h 5037076"/>
              <a:gd name="connsiteX6" fmla="*/ 0 w 3942079"/>
              <a:gd name="connsiteY6" fmla="*/ 3861903 h 5037076"/>
              <a:gd name="connsiteX7" fmla="*/ 0 w 3942079"/>
              <a:gd name="connsiteY7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175173 h 5037076"/>
              <a:gd name="connsiteX3" fmla="*/ 3942079 w 3942079"/>
              <a:gd name="connsiteY3" fmla="*/ 5037076 h 5037076"/>
              <a:gd name="connsiteX4" fmla="*/ 3942079 w 3942079"/>
              <a:gd name="connsiteY4" fmla="*/ 5037076 h 5037076"/>
              <a:gd name="connsiteX5" fmla="*/ 1175173 w 3942079"/>
              <a:gd name="connsiteY5" fmla="*/ 5037076 h 5037076"/>
              <a:gd name="connsiteX6" fmla="*/ 0 w 3942079"/>
              <a:gd name="connsiteY6" fmla="*/ 3861903 h 5037076"/>
              <a:gd name="connsiteX7" fmla="*/ 0 w 3942079"/>
              <a:gd name="connsiteY7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42079 w 3942079"/>
              <a:gd name="connsiteY3" fmla="*/ 5037076 h 5037076"/>
              <a:gd name="connsiteX4" fmla="*/ 3942079 w 3942079"/>
              <a:gd name="connsiteY4" fmla="*/ 5037076 h 5037076"/>
              <a:gd name="connsiteX5" fmla="*/ 1175173 w 3942079"/>
              <a:gd name="connsiteY5" fmla="*/ 5037076 h 5037076"/>
              <a:gd name="connsiteX6" fmla="*/ 0 w 3942079"/>
              <a:gd name="connsiteY6" fmla="*/ 3861903 h 5037076"/>
              <a:gd name="connsiteX7" fmla="*/ 0 w 3942079"/>
              <a:gd name="connsiteY7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42079 w 3942079"/>
              <a:gd name="connsiteY3" fmla="*/ 5037076 h 5037076"/>
              <a:gd name="connsiteX4" fmla="*/ 3942079 w 3942079"/>
              <a:gd name="connsiteY4" fmla="*/ 5037076 h 5037076"/>
              <a:gd name="connsiteX5" fmla="*/ 1815253 w 3942079"/>
              <a:gd name="connsiteY5" fmla="*/ 5037076 h 5037076"/>
              <a:gd name="connsiteX6" fmla="*/ 0 w 3942079"/>
              <a:gd name="connsiteY6" fmla="*/ 3861903 h 5037076"/>
              <a:gd name="connsiteX7" fmla="*/ 0 w 3942079"/>
              <a:gd name="connsiteY7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42079 w 3942079"/>
              <a:gd name="connsiteY3" fmla="*/ 5037076 h 5037076"/>
              <a:gd name="connsiteX4" fmla="*/ 3942079 w 3942079"/>
              <a:gd name="connsiteY4" fmla="*/ 5037076 h 5037076"/>
              <a:gd name="connsiteX5" fmla="*/ 1815253 w 3942079"/>
              <a:gd name="connsiteY5" fmla="*/ 5037076 h 5037076"/>
              <a:gd name="connsiteX6" fmla="*/ 0 w 3942079"/>
              <a:gd name="connsiteY6" fmla="*/ 3993983 h 5037076"/>
              <a:gd name="connsiteX7" fmla="*/ 0 w 3942079"/>
              <a:gd name="connsiteY7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42079 w 3942079"/>
              <a:gd name="connsiteY3" fmla="*/ 5037076 h 5037076"/>
              <a:gd name="connsiteX4" fmla="*/ 1815253 w 3942079"/>
              <a:gd name="connsiteY4" fmla="*/ 5037076 h 5037076"/>
              <a:gd name="connsiteX5" fmla="*/ 0 w 3942079"/>
              <a:gd name="connsiteY5" fmla="*/ 3993983 h 5037076"/>
              <a:gd name="connsiteX6" fmla="*/ 0 w 3942079"/>
              <a:gd name="connsiteY6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31919 w 3942079"/>
              <a:gd name="connsiteY3" fmla="*/ 3807716 h 5037076"/>
              <a:gd name="connsiteX4" fmla="*/ 1815253 w 3942079"/>
              <a:gd name="connsiteY4" fmla="*/ 5037076 h 5037076"/>
              <a:gd name="connsiteX5" fmla="*/ 0 w 3942079"/>
              <a:gd name="connsiteY5" fmla="*/ 3993983 h 5037076"/>
              <a:gd name="connsiteX6" fmla="*/ 0 w 3942079"/>
              <a:gd name="connsiteY6" fmla="*/ 0 h 5037076"/>
              <a:gd name="connsiteX0" fmla="*/ 0 w 3942079"/>
              <a:gd name="connsiteY0" fmla="*/ 0 h 5037076"/>
              <a:gd name="connsiteX1" fmla="*/ 1588346 w 3942079"/>
              <a:gd name="connsiteY1" fmla="*/ 0 h 5037076"/>
              <a:gd name="connsiteX2" fmla="*/ 3942079 w 3942079"/>
              <a:gd name="connsiteY2" fmla="*/ 1347893 h 5037076"/>
              <a:gd name="connsiteX3" fmla="*/ 3931919 w 3942079"/>
              <a:gd name="connsiteY3" fmla="*/ 3807716 h 5037076"/>
              <a:gd name="connsiteX4" fmla="*/ 1815253 w 3942079"/>
              <a:gd name="connsiteY4" fmla="*/ 5037076 h 5037076"/>
              <a:gd name="connsiteX5" fmla="*/ 0 w 3942079"/>
              <a:gd name="connsiteY5" fmla="*/ 3993983 h 5037076"/>
              <a:gd name="connsiteX6" fmla="*/ 0 w 3942079"/>
              <a:gd name="connsiteY6" fmla="*/ 0 h 503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2079" h="5037076">
                <a:moveTo>
                  <a:pt x="0" y="0"/>
                </a:moveTo>
                <a:lnTo>
                  <a:pt x="1588346" y="0"/>
                </a:lnTo>
                <a:lnTo>
                  <a:pt x="3942079" y="1347893"/>
                </a:lnTo>
                <a:cubicBezTo>
                  <a:pt x="3938692" y="2167834"/>
                  <a:pt x="3936999" y="2577804"/>
                  <a:pt x="3931919" y="3807716"/>
                </a:cubicBezTo>
                <a:lnTo>
                  <a:pt x="1815253" y="5037076"/>
                </a:lnTo>
                <a:lnTo>
                  <a:pt x="0" y="399398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8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13" y="6307016"/>
            <a:ext cx="12186587" cy="550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z="700" dirty="0">
                <a:solidFill>
                  <a:srgbClr val="808285"/>
                </a:solidFill>
              </a:rPr>
              <a:t>© 2021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09600" y="1472184"/>
            <a:ext cx="10972800" cy="4216400"/>
          </a:xfrm>
        </p:spPr>
        <p:txBody>
          <a:bodyPr>
            <a:normAutofit/>
          </a:bodyPr>
          <a:lstStyle>
            <a:lvl1pPr marL="91440" indent="0"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7800">
              <a:buClr>
                <a:schemeClr val="accent1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49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77900" indent="-177800"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165100"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1267" y="6441441"/>
            <a:ext cx="2117" cy="11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16864" y="6437377"/>
            <a:ext cx="2117" cy="1165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45" y="6308698"/>
            <a:ext cx="3204799" cy="5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5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13" y="6307016"/>
            <a:ext cx="12186587" cy="550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z="700" dirty="0">
                <a:solidFill>
                  <a:srgbClr val="808285"/>
                </a:solidFill>
              </a:rPr>
              <a:t>© 2021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472184"/>
            <a:ext cx="5387163" cy="42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1267" y="6441441"/>
            <a:ext cx="2117" cy="11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16864" y="6437377"/>
            <a:ext cx="2117" cy="1165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45" y="6308698"/>
            <a:ext cx="3204799" cy="549303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sz="quarter" idx="13"/>
          </p:nvPr>
        </p:nvSpPr>
        <p:spPr>
          <a:xfrm>
            <a:off x="6195237" y="1472184"/>
            <a:ext cx="5387163" cy="42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14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13" y="6307016"/>
            <a:ext cx="12186587" cy="550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1902" y="6437376"/>
            <a:ext cx="6198809" cy="280036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0"/>
            </a:lvl1pPr>
          </a:lstStyle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1267" y="6441441"/>
            <a:ext cx="2117" cy="11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16864" y="6437377"/>
            <a:ext cx="2117" cy="1165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45" y="6308698"/>
            <a:ext cx="3204799" cy="5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13" y="6307016"/>
            <a:ext cx="12186587" cy="550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z="700" dirty="0">
                <a:solidFill>
                  <a:srgbClr val="808285"/>
                </a:solidFill>
              </a:rPr>
              <a:t>© 2021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1267" y="6441441"/>
            <a:ext cx="2117" cy="11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16864" y="6437377"/>
            <a:ext cx="2117" cy="1165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45" y="6308698"/>
            <a:ext cx="3204799" cy="5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0006" y="1440000"/>
            <a:ext cx="10773833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1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1" y="5692801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19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1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1" y="5692801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741516" cy="74398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10DC-741B-4095-9E7A-228E2D2E86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5" y="1439863"/>
            <a:ext cx="107727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33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14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73200"/>
            <a:ext cx="10972800" cy="4677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1902" y="6441440"/>
            <a:ext cx="6198809" cy="2800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z="700">
                <a:solidFill>
                  <a:srgbClr val="808285"/>
                </a:solidFill>
              </a:rPr>
              <a:t>© 2020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467" y="6441440"/>
            <a:ext cx="607283" cy="2800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6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2" r:id="rId4"/>
    <p:sldLayoutId id="2147483713" r:id="rId5"/>
    <p:sldLayoutId id="2147483714" r:id="rId6"/>
    <p:sldLayoutId id="2147483720" r:id="rId7"/>
    <p:sldLayoutId id="2147483721" r:id="rId8"/>
    <p:sldLayoutId id="214748372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71500" indent="-1651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−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779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1651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project.org/carbonbudget/" TargetMode="External"/><Relationship Id="rId2" Type="http://schemas.openxmlformats.org/officeDocument/2006/relationships/hyperlink" Target="http://www.bp.com/en/global/corporate/energy-economics/statistical-review-of-world-energy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acp-10-11707-2010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doi.org/10.5194/bg-17-4075-2020" TargetMode="Externa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dx.doi.org/10.1002/2014GB004997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dx.doi.org/10.1002/2016GB005546" TargetMode="External"/><Relationship Id="rId10" Type="http://schemas.openxmlformats.org/officeDocument/2006/relationships/hyperlink" Target="http://www.globalcarbonproject.org/carbonbudget/" TargetMode="External"/><Relationship Id="rId4" Type="http://schemas.openxmlformats.org/officeDocument/2006/relationships/hyperlink" Target="https://energy.appstate.edu/research/work-areas/cdiac-appstate" TargetMode="External"/><Relationship Id="rId9" Type="http://schemas.openxmlformats.org/officeDocument/2006/relationships/hyperlink" Target="https://doi.org/10.5194/essd-12-3269-202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s://doi.org/10.5194/essd-12-3269-2020" TargetMode="Externa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globalcarbonproject.org/carbonbudget/" TargetMode="Externa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2022/SR15/08-2018.15429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lobalcarbonproject.org/carbonbudget/" TargetMode="External"/><Relationship Id="rId5" Type="http://schemas.openxmlformats.org/officeDocument/2006/relationships/hyperlink" Target="https://www.ipcc.ch/report/sr15/" TargetMode="External"/><Relationship Id="rId4" Type="http://schemas.openxmlformats.org/officeDocument/2006/relationships/hyperlink" Target="https://data.ene.iiasa.ac.at/iamc-1.5c-explore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2022/SR15/08-2018.15429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lobalcarbonproject.org/carbonbudget/" TargetMode="External"/><Relationship Id="rId5" Type="http://schemas.openxmlformats.org/officeDocument/2006/relationships/hyperlink" Target="https://www.ipcc.ch/report/sr15/" TargetMode="External"/><Relationship Id="rId4" Type="http://schemas.openxmlformats.org/officeDocument/2006/relationships/hyperlink" Target="https://data.ene.iiasa.ac.at/iamc-1.5c-explore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.appstate.edu/research/work-areas/cdiac-appstate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hyperlink" Target="http://www.globalcarbonproject.org/carbonbudget/" TargetMode="External"/><Relationship Id="rId4" Type="http://schemas.openxmlformats.org/officeDocument/2006/relationships/hyperlink" Target="https://doi.org/10.5194/essd-12-3269-20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re.iea.org/world-energy-balances-201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://www.globalcarbonproject.org/carbonbudget/" TargetMode="External"/><Relationship Id="rId4" Type="http://schemas.openxmlformats.org/officeDocument/2006/relationships/hyperlink" Target="https://doi.org/10.1038/s41558-019-0659-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5505" y="1749579"/>
            <a:ext cx="6231331" cy="131751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+mn-lt"/>
              </a:rPr>
              <a:t>Cutting fossil carbon to meet climate goals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r="15288"/>
          <a:stretch/>
        </p:blipFill>
        <p:spPr/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4447713" y="3745274"/>
            <a:ext cx="6638607" cy="23687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79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i="1" dirty="0">
                <a:solidFill>
                  <a:srgbClr val="002060"/>
                </a:solidFill>
              </a:rPr>
              <a:t>Galen A McKinley </a:t>
            </a:r>
          </a:p>
          <a:p>
            <a:pPr algn="ctr"/>
            <a:endParaRPr lang="en-US" sz="2400" i="1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400" b="0" i="1" dirty="0">
                <a:solidFill>
                  <a:srgbClr val="002060"/>
                </a:solidFill>
              </a:rPr>
              <a:t>Professor of Earth and Environmental Science</a:t>
            </a:r>
          </a:p>
          <a:p>
            <a:pPr algn="ctr">
              <a:spcBef>
                <a:spcPts val="0"/>
              </a:spcBef>
            </a:pPr>
            <a:r>
              <a:rPr lang="en-US" sz="2400" b="0" i="1" dirty="0">
                <a:solidFill>
                  <a:srgbClr val="002060"/>
                </a:solidFill>
              </a:rPr>
              <a:t>Columbia University </a:t>
            </a:r>
          </a:p>
          <a:p>
            <a:pPr algn="ctr">
              <a:spcBef>
                <a:spcPts val="0"/>
              </a:spcBef>
            </a:pPr>
            <a:r>
              <a:rPr lang="en-US" sz="2400" b="0" i="1" dirty="0">
                <a:solidFill>
                  <a:srgbClr val="002060"/>
                </a:solidFill>
              </a:rPr>
              <a:t>Lamont Doherty Earth Observatory</a:t>
            </a:r>
          </a:p>
          <a:p>
            <a:pPr algn="ctr">
              <a:spcBef>
                <a:spcPts val="0"/>
              </a:spcBef>
            </a:pPr>
            <a:endParaRPr lang="en-US" sz="2400" b="0" i="1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400" b="0" i="1" dirty="0">
                <a:solidFill>
                  <a:srgbClr val="002060"/>
                </a:solidFill>
              </a:rPr>
              <a:t>23 February 2021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34CB9-52A5-DB44-BEFA-C94ECE08A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20" y="2868974"/>
            <a:ext cx="1752600" cy="17526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0A9E1D38-CEE9-5041-A2D6-CB631B5B3D78}"/>
              </a:ext>
            </a:extLst>
          </p:cNvPr>
          <p:cNvSpPr/>
          <p:nvPr/>
        </p:nvSpPr>
        <p:spPr>
          <a:xfrm rot="10800000">
            <a:off x="2130014" y="0"/>
            <a:ext cx="3122830" cy="137697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7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noProof="1">
                <a:solidFill>
                  <a:srgbClr val="002060"/>
                </a:solidFill>
              </a:rPr>
              <a:t>Renewable energy is growing exponentially, but this growth has so far been too low </a:t>
            </a:r>
            <a:br>
              <a:rPr lang="en-GB" noProof="1">
                <a:solidFill>
                  <a:srgbClr val="002060"/>
                </a:solidFill>
              </a:rPr>
            </a:br>
            <a:r>
              <a:rPr lang="en-GB" noProof="1">
                <a:solidFill>
                  <a:srgbClr val="002060"/>
                </a:solidFill>
              </a:rPr>
              <a:t>to offset the growth in fossil energy consumption.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altLang="en-US" noProof="1">
                <a:ea typeface="ＭＳ Ｐゴシック" pitchFamily="34" charset="-128"/>
              </a:rPr>
              <a:t>This figure shows “primary energy” using the BP substitution method</a:t>
            </a:r>
            <a:br>
              <a:rPr lang="en-GB" altLang="en-US" noProof="1">
                <a:ea typeface="ＭＳ Ｐゴシック" pitchFamily="34" charset="-128"/>
              </a:rPr>
            </a:br>
            <a:r>
              <a:rPr lang="en-GB" altLang="en-US" noProof="1">
                <a:ea typeface="ＭＳ Ｐゴシック" pitchFamily="34" charset="-128"/>
              </a:rPr>
              <a:t>(non-fossil sources are scaled up by an assumed fossil efficiency of 0.38)</a:t>
            </a:r>
            <a:br>
              <a:rPr lang="en-GB" altLang="en-US" noProof="1">
                <a:ea typeface="ＭＳ Ｐゴシック" pitchFamily="34" charset="-128"/>
              </a:rPr>
            </a:br>
            <a:r>
              <a:rPr lang="en-GB" altLang="en-US" noProof="1">
                <a:ea typeface="ＭＳ Ｐゴシック" pitchFamily="34" charset="-128"/>
              </a:rPr>
              <a:t>Source: </a:t>
            </a:r>
            <a:r>
              <a:rPr lang="en-GB" altLang="en-US" noProof="1">
                <a:ea typeface="ＭＳ Ｐゴシック" pitchFamily="34" charset="-128"/>
                <a:hlinkClick r:id="rId2"/>
              </a:rPr>
              <a:t>BP 2020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r>
              <a:rPr lang="en-GB" altLang="en-US" noProof="1">
                <a:ea typeface="ＭＳ Ｐゴシック" pitchFamily="34" charset="-128"/>
                <a:hlinkClick r:id="rId3"/>
              </a:rPr>
              <a:t>Global Carbon Budget 2020</a:t>
            </a:r>
            <a:r>
              <a:rPr lang="en-GB" altLang="en-US" noProof="1">
                <a:ea typeface="ＭＳ Ｐゴシック" pitchFamily="34" charset="-128"/>
              </a:rPr>
              <a:t>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695A7DF-BEE5-4BCF-9767-5F6F3F8B080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/>
        </p:blipFill>
        <p:spPr>
          <a:xfrm>
            <a:off x="1947920" y="1440000"/>
            <a:ext cx="8318003" cy="4679999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1EF4B5A-79D5-CB4D-A242-19FD1AD6B784}"/>
              </a:ext>
            </a:extLst>
          </p:cNvPr>
          <p:cNvSpPr txBox="1">
            <a:spLocks/>
          </p:cNvSpPr>
          <p:nvPr/>
        </p:nvSpPr>
        <p:spPr>
          <a:xfrm>
            <a:off x="1861969" y="231151"/>
            <a:ext cx="9717188" cy="50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C9BD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i="1" dirty="0">
                <a:solidFill>
                  <a:srgbClr val="002060"/>
                </a:solidFill>
              </a:rPr>
              <a:t>Energy Use by Source (1965-2019) </a:t>
            </a:r>
            <a:endParaRPr lang="en-GB" sz="2800" i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7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D2649B3-5885-46C0-9CEE-AD2AAEC328F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>
            <a:off x="2064005" y="1506850"/>
            <a:ext cx="8080374" cy="45463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Total global emissions: 43.0 </a:t>
            </a:r>
            <a:r>
              <a:rPr lang="en-GB" noProof="1">
                <a:solidFill>
                  <a:srgbClr val="002060"/>
                </a:solidFill>
              </a:rPr>
              <a:t>±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3.3 GtCO</a:t>
            </a:r>
            <a:r>
              <a:rPr lang="en-GB" altLang="en-US" baseline="-25000" noProof="1">
                <a:solidFill>
                  <a:srgbClr val="002060"/>
                </a:solidFill>
                <a:ea typeface="ＭＳ Ｐゴシック" pitchFamily="34" charset="-128"/>
              </a:rPr>
              <a:t>2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in 2019, 56% over 1990</a:t>
            </a:r>
            <a:b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</a:b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Percentage land-use change: 39% in 1960, 14% averaged 2010</a:t>
            </a:r>
            <a:r>
              <a:rPr lang="en-GB" noProof="1">
                <a:solidFill>
                  <a:srgbClr val="002060"/>
                </a:solidFill>
              </a:rPr>
              <a:t>–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altLang="en-US" noProof="1">
                <a:ea typeface="ＭＳ Ｐゴシック" pitchFamily="34" charset="-128"/>
              </a:rPr>
              <a:t>Land-use change estimates from three bookkeeping models, using fire-based variability from 1997</a:t>
            </a:r>
            <a:br>
              <a:rPr lang="en-GB" altLang="en-US" noProof="1">
                <a:ea typeface="ＭＳ Ｐゴシック" pitchFamily="34" charset="-128"/>
              </a:rPr>
            </a:br>
            <a:r>
              <a:rPr lang="en-GB" altLang="en-US" noProof="1">
                <a:ea typeface="ＭＳ Ｐゴシック" pitchFamily="34" charset="-128"/>
              </a:rPr>
              <a:t>Source: </a:t>
            </a:r>
            <a:r>
              <a:rPr lang="en-GB" altLang="en-US" noProof="1">
                <a:ea typeface="ＭＳ Ｐゴシック" pitchFamily="34" charset="-128"/>
                <a:hlinkClick r:id="rId4"/>
              </a:rPr>
              <a:t>CDIAC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r>
              <a:rPr lang="en-GB" altLang="en-US" noProof="1">
                <a:ea typeface="ＭＳ Ｐゴシック" pitchFamily="34" charset="-128"/>
                <a:hlinkClick r:id="rId5"/>
              </a:rPr>
              <a:t>Houghton and Nassikas 2017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r>
              <a:rPr lang="en-GB" altLang="en-US" noProof="1">
                <a:ea typeface="ＭＳ Ｐゴシック" pitchFamily="34" charset="-128"/>
                <a:hlinkClick r:id="rId6"/>
              </a:rPr>
              <a:t>Hansis et al 2015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r>
              <a:rPr lang="en-GB" altLang="en-US" noProof="1">
                <a:ea typeface="ＭＳ Ｐゴシック" pitchFamily="34" charset="-128"/>
                <a:hlinkClick r:id="rId7"/>
              </a:rPr>
              <a:t>Gasser et al 2020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r>
              <a:rPr lang="en-GB" altLang="en-US" noProof="1">
                <a:ea typeface="ＭＳ Ｐゴシック" pitchFamily="34" charset="-128"/>
                <a:hlinkClick r:id="rId8"/>
              </a:rPr>
              <a:t>van der Werf et al. 2017</a:t>
            </a:r>
            <a:r>
              <a:rPr lang="en-GB" altLang="en-US" noProof="1">
                <a:ea typeface="ＭＳ Ｐゴシック" pitchFamily="34" charset="-128"/>
              </a:rPr>
              <a:t>; </a:t>
            </a:r>
            <a:br>
              <a:rPr lang="en-GB" altLang="en-US" noProof="1">
                <a:ea typeface="ＭＳ Ｐゴシック" pitchFamily="34" charset="-128"/>
              </a:rPr>
            </a:br>
            <a:r>
              <a:rPr lang="en-GB" altLang="en-US" noProof="1">
                <a:ea typeface="ＭＳ Ｐゴシック" pitchFamily="34" charset="-128"/>
                <a:hlinkClick r:id="rId9"/>
              </a:rPr>
              <a:t>Friedlingstein et al 2020</a:t>
            </a:r>
            <a:r>
              <a:rPr lang="en-GB" altLang="en-US" noProof="1">
                <a:ea typeface="ＭＳ Ｐゴシック" pitchFamily="34" charset="-128"/>
              </a:rPr>
              <a:t>;</a:t>
            </a:r>
            <a:r>
              <a:rPr lang="en-GB" altLang="en-US" noProof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altLang="en-US" noProof="1">
                <a:ea typeface="ＭＳ Ｐゴシック" pitchFamily="34" charset="-128"/>
                <a:hlinkClick r:id="rId10"/>
              </a:rPr>
              <a:t>Global Carbon Budget 2020</a:t>
            </a:r>
            <a:endParaRPr lang="en-GB" altLang="en-US" noProof="1">
              <a:ea typeface="ＭＳ Ｐゴシック" pitchFamily="34" charset="-128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2204" y="1865918"/>
            <a:ext cx="1651998" cy="1074844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8428" y="4437179"/>
            <a:ext cx="1655774" cy="1077301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BE4080-BF85-2E46-9100-18CC9447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C4CD13D-6CB0-3E4F-B5E7-FF7D95987247}"/>
              </a:ext>
            </a:extLst>
          </p:cNvPr>
          <p:cNvSpPr txBox="1">
            <a:spLocks/>
          </p:cNvSpPr>
          <p:nvPr/>
        </p:nvSpPr>
        <p:spPr>
          <a:xfrm>
            <a:off x="1861969" y="231151"/>
            <a:ext cx="9717188" cy="50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C9BD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i="1" dirty="0">
                <a:solidFill>
                  <a:srgbClr val="002060"/>
                </a:solidFill>
              </a:rPr>
              <a:t>Total CO</a:t>
            </a:r>
            <a:r>
              <a:rPr lang="en-GB" sz="2800" i="1" baseline="-25000" dirty="0">
                <a:solidFill>
                  <a:srgbClr val="002060"/>
                </a:solidFill>
              </a:rPr>
              <a:t>2</a:t>
            </a:r>
            <a:r>
              <a:rPr lang="en-GB" sz="2800" i="1" dirty="0">
                <a:solidFill>
                  <a:srgbClr val="002060"/>
                </a:solidFill>
              </a:rPr>
              <a:t> Emissions (1958-2019)</a:t>
            </a:r>
            <a:endParaRPr lang="en-GB" sz="2800" i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8035" y="910519"/>
            <a:ext cx="4320000" cy="48997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64063" y="910519"/>
            <a:ext cx="4363200" cy="48997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64062" y="2897214"/>
            <a:ext cx="16395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3600">
                <a:solidFill>
                  <a:schemeClr val="accent6"/>
                </a:solidFill>
                <a:latin typeface="Calibri"/>
                <a:cs typeface="Calibri"/>
              </a:rPr>
              <a:t>31%</a:t>
            </a:r>
          </a:p>
          <a:p>
            <a:pPr algn="r" eaLnBrk="1" hangingPunct="1"/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12.5 GtCO</a:t>
            </a:r>
            <a:r>
              <a:rPr lang="en-AU" altLang="en-US" sz="20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000" baseline="3000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07077" y="6254929"/>
            <a:ext cx="11164978" cy="552450"/>
          </a:xfrm>
        </p:spPr>
        <p:txBody>
          <a:bodyPr anchor="b" anchorCtr="0">
            <a:normAutofit/>
          </a:bodyPr>
          <a:lstStyle/>
          <a:p>
            <a:pPr marL="0" indent="0" algn="ctr">
              <a:buNone/>
            </a:pPr>
            <a:r>
              <a:rPr lang="en-GB" altLang="en-US" sz="1200" noProof="1">
                <a:latin typeface="Calibri"/>
                <a:ea typeface="ＭＳ Ｐゴシック" pitchFamily="34" charset="-128"/>
                <a:cs typeface="Calibri"/>
              </a:rPr>
              <a:t>Source: </a:t>
            </a:r>
            <a:r>
              <a:rPr lang="en-GB" altLang="en-US" sz="1200" noProof="1">
                <a:ea typeface="ＭＳ Ｐゴシック" pitchFamily="34" charset="-128"/>
                <a:hlinkClick r:id="rId3"/>
              </a:rPr>
              <a:t>Friedlingstein et al 2020</a:t>
            </a:r>
            <a:r>
              <a:rPr lang="en-GB" altLang="en-US" sz="1200" noProof="1">
                <a:ea typeface="ＭＳ Ｐゴシック" pitchFamily="34" charset="-128"/>
              </a:rPr>
              <a:t>;</a:t>
            </a:r>
            <a:r>
              <a:rPr lang="en-GB" altLang="en-US" sz="1200" noProof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altLang="en-US" sz="1200" noProof="1">
                <a:latin typeface="Calibri"/>
                <a:ea typeface="ＭＳ Ｐゴシック" pitchFamily="34" charset="-128"/>
                <a:cs typeface="Calibri"/>
                <a:hlinkClick r:id="rId4"/>
              </a:rPr>
              <a:t>Global Carbon Budget 2020</a:t>
            </a:r>
            <a:endParaRPr lang="en-GB" altLang="en-US" sz="1200" noProof="1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7303" y="3716088"/>
            <a:ext cx="2372094" cy="15300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6426867" y="4510967"/>
            <a:ext cx="1509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3600">
                <a:solidFill>
                  <a:schemeClr val="accent6"/>
                </a:solidFill>
                <a:latin typeface="Calibri"/>
                <a:cs typeface="Calibri"/>
              </a:rPr>
              <a:t>23%</a:t>
            </a:r>
          </a:p>
          <a:p>
            <a:pPr algn="r" eaLnBrk="1" hangingPunct="1"/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9.2 GtCO</a:t>
            </a:r>
            <a:r>
              <a:rPr lang="en-AU" altLang="en-US" sz="20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000" baseline="30000">
              <a:solidFill>
                <a:srgbClr val="4C9BDB"/>
              </a:solidFill>
              <a:latin typeface="Calibri"/>
              <a:cs typeface="Calibri"/>
            </a:endParaRPr>
          </a:p>
        </p:txBody>
      </p:sp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1699" y="1534626"/>
            <a:ext cx="2372094" cy="15300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5103" y="2595385"/>
            <a:ext cx="2372093" cy="15300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422" y="962619"/>
            <a:ext cx="2372092" cy="15300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30621" y="1847562"/>
            <a:ext cx="16395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34.4 GtCO</a:t>
            </a:r>
            <a:r>
              <a:rPr lang="en-AU" altLang="en-US" sz="20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</a:p>
          <a:p>
            <a:pPr eaLnBrk="1" hangingPunct="1"/>
            <a:r>
              <a:rPr lang="en-AU" altLang="en-US" sz="3600">
                <a:solidFill>
                  <a:schemeClr val="accent6"/>
                </a:solidFill>
                <a:latin typeface="Calibri"/>
                <a:cs typeface="Calibri"/>
              </a:rPr>
              <a:t>86%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230621" y="3983058"/>
            <a:ext cx="1509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altLang="en-US" sz="3600">
                <a:solidFill>
                  <a:schemeClr val="accent6"/>
                </a:solidFill>
                <a:latin typeface="Calibri"/>
                <a:cs typeface="Calibri"/>
              </a:rPr>
              <a:t>14%</a:t>
            </a:r>
            <a:endParaRPr lang="en-AU" altLang="en-US" sz="3600" baseline="30000">
              <a:solidFill>
                <a:schemeClr val="accent6"/>
              </a:solidFill>
              <a:latin typeface="Calibri"/>
              <a:cs typeface="Calibri"/>
            </a:endParaRPr>
          </a:p>
          <a:p>
            <a:pPr eaLnBrk="1" hangingPunct="1"/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5.7 GtCO</a:t>
            </a:r>
            <a:r>
              <a:rPr lang="en-AU" altLang="en-US" sz="20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000" baseline="3000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275552" y="1556415"/>
            <a:ext cx="16395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18.6 GtCO</a:t>
            </a:r>
            <a:r>
              <a:rPr lang="en-AU" altLang="en-US" sz="20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20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2000" baseline="30000">
              <a:solidFill>
                <a:srgbClr val="4C9BDB"/>
              </a:solidFill>
              <a:latin typeface="Calibri"/>
              <a:cs typeface="Calibri"/>
            </a:endParaRPr>
          </a:p>
          <a:p>
            <a:pPr algn="r" eaLnBrk="1" hangingPunct="1"/>
            <a:r>
              <a:rPr lang="en-AU" altLang="en-US" sz="3600">
                <a:solidFill>
                  <a:schemeClr val="accent6"/>
                </a:solidFill>
                <a:latin typeface="Calibri"/>
                <a:cs typeface="Calibri"/>
              </a:rPr>
              <a:t>46%</a:t>
            </a:r>
          </a:p>
        </p:txBody>
      </p:sp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5104" y="4223020"/>
            <a:ext cx="2372092" cy="1530000"/>
          </a:xfrm>
          <a:prstGeom prst="rect">
            <a:avLst/>
          </a:prstGeom>
          <a:noFill/>
          <a:ln w="19050">
            <a:solidFill>
              <a:srgbClr val="4C9BD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809521" y="980426"/>
            <a:ext cx="2257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AU" altLang="en-US" sz="2400" b="1">
                <a:solidFill>
                  <a:srgbClr val="4C9BDB"/>
                </a:solidFill>
                <a:latin typeface="Calibri"/>
                <a:cs typeface="Calibri"/>
              </a:rPr>
              <a:t>Sources  =  Sinks</a:t>
            </a:r>
            <a:endParaRPr lang="en-AU" altLang="en-US" sz="2400" b="1" baseline="3000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416785" y="5854046"/>
            <a:ext cx="1345559" cy="67710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AU" altLang="en-US" sz="2400">
                <a:solidFill>
                  <a:schemeClr val="accent6"/>
                </a:solidFill>
                <a:latin typeface="Calibri"/>
                <a:cs typeface="Calibri"/>
              </a:rPr>
              <a:t>0.4%</a:t>
            </a:r>
          </a:p>
          <a:p>
            <a:pPr algn="ctr" eaLnBrk="1" hangingPunct="1"/>
            <a:r>
              <a:rPr lang="en-AU" altLang="en-US" sz="1400">
                <a:solidFill>
                  <a:srgbClr val="4C9BDB"/>
                </a:solidFill>
                <a:latin typeface="Calibri"/>
                <a:cs typeface="Calibri"/>
              </a:rPr>
              <a:t>0.2 GtCO</a:t>
            </a:r>
            <a:r>
              <a:rPr lang="en-AU" altLang="en-US" sz="1400" baseline="-25000">
                <a:solidFill>
                  <a:srgbClr val="4C9BDB"/>
                </a:solidFill>
                <a:latin typeface="Calibri"/>
                <a:cs typeface="Calibri"/>
              </a:rPr>
              <a:t>2</a:t>
            </a:r>
            <a:r>
              <a:rPr lang="en-AU" altLang="en-US" sz="1400">
                <a:solidFill>
                  <a:srgbClr val="4C9BDB"/>
                </a:solidFill>
                <a:latin typeface="Calibri"/>
                <a:cs typeface="Calibri"/>
              </a:rPr>
              <a:t>/yr</a:t>
            </a:r>
            <a:endParaRPr lang="en-AU" altLang="en-US" sz="1400" baseline="30000">
              <a:solidFill>
                <a:srgbClr val="4C9BDB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968" y="5935930"/>
            <a:ext cx="3796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altLang="en-US">
                <a:cs typeface="Calibri"/>
              </a:rPr>
              <a:t>Budget Imbalance: </a:t>
            </a:r>
            <a:br>
              <a:rPr lang="en-AU" altLang="en-US">
                <a:cs typeface="Calibri"/>
              </a:rPr>
            </a:br>
            <a:r>
              <a:rPr lang="en-AU" altLang="en-US" sz="1200">
                <a:cs typeface="Calibri"/>
              </a:rPr>
              <a:t>(the difference between estimated sources &amp; sinks)</a:t>
            </a: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8E79AD26-BACE-EC44-A88C-FBACAD27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23" y="176411"/>
            <a:ext cx="8574839" cy="506849"/>
          </a:xfrm>
        </p:spPr>
        <p:txBody>
          <a:bodyPr>
            <a:noAutofit/>
          </a:bodyPr>
          <a:lstStyle/>
          <a:p>
            <a:r>
              <a:rPr lang="en-GB" altLang="en-US" sz="2800" i="1" noProof="0" dirty="0">
                <a:solidFill>
                  <a:srgbClr val="002060"/>
                </a:solidFill>
                <a:ea typeface="ＭＳ Ｐゴシック" pitchFamily="34" charset="-128"/>
              </a:rPr>
              <a:t>CO</a:t>
            </a:r>
            <a:r>
              <a:rPr lang="en-GB" altLang="en-US" sz="2800" i="1" baseline="-25000" noProof="0" dirty="0">
                <a:solidFill>
                  <a:srgbClr val="002060"/>
                </a:solidFill>
                <a:ea typeface="ＭＳ Ｐゴシック" pitchFamily="34" charset="-128"/>
              </a:rPr>
              <a:t>2</a:t>
            </a:r>
            <a:r>
              <a:rPr lang="en-GB" altLang="en-US" sz="2800" i="1" noProof="0" dirty="0">
                <a:solidFill>
                  <a:srgbClr val="002060"/>
                </a:solidFill>
                <a:ea typeface="ＭＳ Ｐゴシック" pitchFamily="34" charset="-128"/>
              </a:rPr>
              <a:t> sources and sinks (2010</a:t>
            </a:r>
            <a:r>
              <a:rPr lang="en-GB" sz="2800" i="1" dirty="0">
                <a:solidFill>
                  <a:srgbClr val="002060"/>
                </a:solidFill>
              </a:rPr>
              <a:t>–</a:t>
            </a:r>
            <a:r>
              <a:rPr lang="en-GB" altLang="en-US" sz="2800" i="1" noProof="0" dirty="0">
                <a:solidFill>
                  <a:srgbClr val="002060"/>
                </a:solidFill>
                <a:ea typeface="ＭＳ Ｐゴシック" pitchFamily="34" charset="-128"/>
              </a:rPr>
              <a:t>2019 average)</a:t>
            </a:r>
            <a:endParaRPr lang="en-GB" sz="2800" i="1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2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CD13A-AC25-134B-BC8C-62DACDEFC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2020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2C34D-F657-8943-BE6F-865BDF815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7D575-7298-E74B-9A7A-9567A804A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47" y="1183692"/>
            <a:ext cx="9377463" cy="4490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24F2F7-C3B8-F74B-90FC-D354DE803900}"/>
              </a:ext>
            </a:extLst>
          </p:cNvPr>
          <p:cNvSpPr/>
          <p:nvPr/>
        </p:nvSpPr>
        <p:spPr>
          <a:xfrm>
            <a:off x="1480383" y="5876047"/>
            <a:ext cx="2112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Pan et al. 2011, </a:t>
            </a:r>
            <a:r>
              <a:rPr lang="en-US" sz="1400" i="1" dirty="0"/>
              <a:t>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13018-9101-EE46-B882-CE4FD8EC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6388"/>
            <a:ext cx="11437398" cy="914400"/>
          </a:xfrm>
        </p:spPr>
        <p:txBody>
          <a:bodyPr>
            <a:normAutofit/>
          </a:bodyPr>
          <a:lstStyle/>
          <a:p>
            <a:r>
              <a:rPr lang="en-US" sz="2900" dirty="0"/>
              <a:t>Land Sink, much due to forests growing more than deforestation</a:t>
            </a:r>
            <a:br>
              <a:rPr lang="en-US" sz="2900" dirty="0"/>
            </a:br>
            <a:r>
              <a:rPr lang="en-US" sz="2900" dirty="0"/>
              <a:t>                                                        …. strong now, but warming will reduce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29539-3EB7-244A-8BC8-0C3DB8F44BD9}"/>
              </a:ext>
            </a:extLst>
          </p:cNvPr>
          <p:cNvSpPr txBox="1"/>
          <p:nvPr/>
        </p:nvSpPr>
        <p:spPr>
          <a:xfrm>
            <a:off x="4348633" y="5674308"/>
            <a:ext cx="159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intact forest uptake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263E4-FCEA-6149-9F36-E85277AF0459}"/>
              </a:ext>
            </a:extLst>
          </p:cNvPr>
          <p:cNvSpPr txBox="1"/>
          <p:nvPr/>
        </p:nvSpPr>
        <p:spPr>
          <a:xfrm>
            <a:off x="6096000" y="5666907"/>
            <a:ext cx="201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6">
                    <a:lumMod val="50000"/>
                  </a:schemeClr>
                </a:solidFill>
              </a:rPr>
              <a:t>uptake by previously </a:t>
            </a:r>
          </a:p>
          <a:p>
            <a:pPr algn="ctr"/>
            <a:r>
              <a:rPr lang="en-US" sz="1200" b="1" i="1" dirty="0">
                <a:solidFill>
                  <a:schemeClr val="accent6">
                    <a:lumMod val="50000"/>
                  </a:schemeClr>
                </a:solidFill>
              </a:rPr>
              <a:t>cut forests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31257-F23B-5F4F-BB8D-8D704BF16A7E}"/>
              </a:ext>
            </a:extLst>
          </p:cNvPr>
          <p:cNvSpPr txBox="1"/>
          <p:nvPr/>
        </p:nvSpPr>
        <p:spPr>
          <a:xfrm>
            <a:off x="8256231" y="5677204"/>
            <a:ext cx="1811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8A6035"/>
                </a:solidFill>
              </a:rPr>
              <a:t>deforestation source</a:t>
            </a:r>
          </a:p>
        </p:txBody>
      </p:sp>
    </p:spTree>
    <p:extLst>
      <p:ext uri="{BB962C8B-B14F-4D97-AF65-F5344CB8AC3E}">
        <p14:creationId xmlns:p14="http://schemas.microsoft.com/office/powerpoint/2010/main" val="90074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69C429F-0475-DA44-B87A-1D676768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191336"/>
            <a:ext cx="11567604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Ocean uptake due to rising atmosphere CO</a:t>
            </a:r>
            <a:r>
              <a:rPr lang="en-US" baseline="-25000" dirty="0"/>
              <a:t>2</a:t>
            </a:r>
            <a:r>
              <a:rPr lang="en-US" dirty="0"/>
              <a:t>, on top of strong natural cycle </a:t>
            </a:r>
            <a:br>
              <a:rPr lang="en-US" dirty="0"/>
            </a:br>
            <a:r>
              <a:rPr lang="en-US" dirty="0"/>
              <a:t>                   …this will slow proportional to slowing atmospheric growth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F07C3-F7C4-D54D-88C6-04A5DDF7E3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z="700">
                <a:solidFill>
                  <a:srgbClr val="808285"/>
                </a:solidFill>
              </a:rPr>
              <a:t>© </a:t>
            </a:r>
            <a:fld id="{5D10363A-2217-F14E-9E13-376CB424FCB3}" type="datetimeyyyy">
              <a:rPr lang="en-US" sz="700" smtClean="0">
                <a:solidFill>
                  <a:srgbClr val="808285"/>
                </a:solidFill>
              </a:rPr>
              <a:pPr algn="l"/>
              <a:t>2021</a:t>
            </a:fld>
            <a:r>
              <a:rPr lang="en-US" sz="700">
                <a:solidFill>
                  <a:srgbClr val="808285"/>
                </a:solidFill>
              </a:rPr>
              <a:t>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447ED-FF1D-294D-866F-F828F0323E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441DA-79BA-DB45-AF36-6214DDD05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4" y="1222647"/>
            <a:ext cx="8810269" cy="49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2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6429-F5B8-3E46-923D-CD57225F3F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Future emissions to achieve climate goals?</a:t>
            </a:r>
          </a:p>
        </p:txBody>
      </p:sp>
    </p:spTree>
    <p:extLst>
      <p:ext uri="{BB962C8B-B14F-4D97-AF65-F5344CB8AC3E}">
        <p14:creationId xmlns:p14="http://schemas.microsoft.com/office/powerpoint/2010/main" val="288994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147F-443C-AA4E-BB9C-2BEE465B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04" y="337312"/>
            <a:ext cx="10972800" cy="914400"/>
          </a:xfrm>
        </p:spPr>
        <p:txBody>
          <a:bodyPr/>
          <a:lstStyle/>
          <a:p>
            <a:r>
              <a:rPr lang="en-US" dirty="0"/>
              <a:t>Avoid severe impacts by limiting warming to 1.5C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5EF7F-6D35-5E45-9999-DA2E42DA4E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34E8A-488D-6946-A888-9526D421D7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9731B-5BDE-4849-A5E2-D5C86A8CC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1" r="1037" b="3003"/>
          <a:stretch/>
        </p:blipFill>
        <p:spPr>
          <a:xfrm>
            <a:off x="514070" y="4415185"/>
            <a:ext cx="6767866" cy="2302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8CED9-EBC1-794C-A415-175F5ED90E89}"/>
              </a:ext>
            </a:extLst>
          </p:cNvPr>
          <p:cNvSpPr txBox="1"/>
          <p:nvPr/>
        </p:nvSpPr>
        <p:spPr>
          <a:xfrm>
            <a:off x="5005816" y="6400799"/>
            <a:ext cx="2986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SR1.5 Figure SPM.2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E4476-81D5-9C46-B728-E02E502BF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7" b="39653"/>
          <a:stretch/>
        </p:blipFill>
        <p:spPr>
          <a:xfrm>
            <a:off x="514070" y="971755"/>
            <a:ext cx="7847416" cy="3422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C7E04-0DF0-8F42-8593-F1FCEB47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944" y="4443"/>
            <a:ext cx="2432507" cy="162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FF0B2-F773-E54A-BBB3-88DB4D2FF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943" y="3184834"/>
            <a:ext cx="2432507" cy="1569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E24F-1F10-1642-864D-067BBDEE8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944" y="1679590"/>
            <a:ext cx="2432506" cy="1447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C18C4-18A4-C64C-93D7-D1F5FE48E8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-234" b="12924"/>
          <a:stretch/>
        </p:blipFill>
        <p:spPr>
          <a:xfrm>
            <a:off x="8874314" y="4794355"/>
            <a:ext cx="2441964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1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CEF0-D9B7-2F49-9D6A-A8839AD8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90"/>
            <a:ext cx="10972800" cy="914400"/>
          </a:xfrm>
        </p:spPr>
        <p:txBody>
          <a:bodyPr/>
          <a:lstStyle/>
          <a:p>
            <a:r>
              <a:rPr lang="en-US" dirty="0"/>
              <a:t>Fossil fuel emissions must be dramatically cut to get to 1.5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14EB1-5392-8E48-A3BE-D0C53C516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8E6E-1325-8140-AEE4-5A1A72941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DB84D-FF2B-3C4D-88AE-E58FDA823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8566" r="864" b="49999"/>
          <a:stretch/>
        </p:blipFill>
        <p:spPr>
          <a:xfrm>
            <a:off x="222128" y="832890"/>
            <a:ext cx="11483186" cy="5192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82AAE-DB44-E144-BF76-EB76947AB0B3}"/>
              </a:ext>
            </a:extLst>
          </p:cNvPr>
          <p:cNvSpPr txBox="1"/>
          <p:nvPr/>
        </p:nvSpPr>
        <p:spPr>
          <a:xfrm>
            <a:off x="9086111" y="6025110"/>
            <a:ext cx="2986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SR1.5 Figure SPM.3</a:t>
            </a:r>
          </a:p>
        </p:txBody>
      </p:sp>
    </p:spTree>
    <p:extLst>
      <p:ext uri="{BB962C8B-B14F-4D97-AF65-F5344CB8AC3E}">
        <p14:creationId xmlns:p14="http://schemas.microsoft.com/office/powerpoint/2010/main" val="153150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CEF0-D9B7-2F49-9D6A-A8839AD8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90"/>
            <a:ext cx="10972800" cy="914400"/>
          </a:xfrm>
        </p:spPr>
        <p:txBody>
          <a:bodyPr/>
          <a:lstStyle/>
          <a:p>
            <a:r>
              <a:rPr lang="en-US" dirty="0"/>
              <a:t>Fossil fuel emissions must be dramatically cut to get to 1.5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14EB1-5392-8E48-A3BE-D0C53C516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8E6E-1325-8140-AEE4-5A1A72941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DB84D-FF2B-3C4D-88AE-E58FDA823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8566" r="864" b="49999"/>
          <a:stretch/>
        </p:blipFill>
        <p:spPr>
          <a:xfrm>
            <a:off x="222128" y="832890"/>
            <a:ext cx="11483186" cy="51922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2B2D6F-22AA-DA44-9293-F6DD99ED4A43}"/>
              </a:ext>
            </a:extLst>
          </p:cNvPr>
          <p:cNvSpPr/>
          <p:nvPr/>
        </p:nvSpPr>
        <p:spPr>
          <a:xfrm>
            <a:off x="6648822" y="2605176"/>
            <a:ext cx="4933578" cy="14578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7049A-DBD8-CF45-9B85-D8D2DFBD76C8}"/>
              </a:ext>
            </a:extLst>
          </p:cNvPr>
          <p:cNvSpPr txBox="1"/>
          <p:nvPr/>
        </p:nvSpPr>
        <p:spPr>
          <a:xfrm>
            <a:off x="6815233" y="1568748"/>
            <a:ext cx="500295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 is not clear that “Negative Emissions” of this enormous magnitude are feasible (technology, cost, ecological, land use…)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26755-5569-7E4F-97BF-1549B163CAB4}"/>
              </a:ext>
            </a:extLst>
          </p:cNvPr>
          <p:cNvSpPr txBox="1"/>
          <p:nvPr/>
        </p:nvSpPr>
        <p:spPr>
          <a:xfrm>
            <a:off x="9086111" y="6025110"/>
            <a:ext cx="2986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SR1.5 Figure SPM.3</a:t>
            </a:r>
          </a:p>
        </p:txBody>
      </p:sp>
    </p:spTree>
    <p:extLst>
      <p:ext uri="{BB962C8B-B14F-4D97-AF65-F5344CB8AC3E}">
        <p14:creationId xmlns:p14="http://schemas.microsoft.com/office/powerpoint/2010/main" val="177812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CEF0-D9B7-2F49-9D6A-A8839AD8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690"/>
            <a:ext cx="10972800" cy="914400"/>
          </a:xfrm>
        </p:spPr>
        <p:txBody>
          <a:bodyPr/>
          <a:lstStyle/>
          <a:p>
            <a:r>
              <a:rPr lang="en-US" dirty="0"/>
              <a:t>Fossil fuel emissions must be dramatically cut to get to 1.5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14EB1-5392-8E48-A3BE-D0C53C516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8E6E-1325-8140-AEE4-5A1A72941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DB84D-FF2B-3C4D-88AE-E58FDA823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8566" r="864" b="49999"/>
          <a:stretch/>
        </p:blipFill>
        <p:spPr>
          <a:xfrm>
            <a:off x="222128" y="832890"/>
            <a:ext cx="11483186" cy="51922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67B6F0-CD1C-B842-BE74-7BEF7FE6A7F3}"/>
              </a:ext>
            </a:extLst>
          </p:cNvPr>
          <p:cNvCxnSpPr/>
          <p:nvPr/>
        </p:nvCxnSpPr>
        <p:spPr>
          <a:xfrm>
            <a:off x="1544128" y="2139352"/>
            <a:ext cx="543464" cy="61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354975-FBD8-484F-9229-95F0219AC591}"/>
              </a:ext>
            </a:extLst>
          </p:cNvPr>
          <p:cNvCxnSpPr/>
          <p:nvPr/>
        </p:nvCxnSpPr>
        <p:spPr>
          <a:xfrm>
            <a:off x="4249946" y="2139352"/>
            <a:ext cx="543464" cy="61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64D222-7C76-7746-90E2-A5E4BB6A2771}"/>
              </a:ext>
            </a:extLst>
          </p:cNvPr>
          <p:cNvCxnSpPr/>
          <p:nvPr/>
        </p:nvCxnSpPr>
        <p:spPr>
          <a:xfrm>
            <a:off x="6955764" y="2139351"/>
            <a:ext cx="543464" cy="61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D52B63-391B-2549-AF09-CBB6248CC54D}"/>
              </a:ext>
            </a:extLst>
          </p:cNvPr>
          <p:cNvCxnSpPr/>
          <p:nvPr/>
        </p:nvCxnSpPr>
        <p:spPr>
          <a:xfrm>
            <a:off x="9874370" y="2139351"/>
            <a:ext cx="543464" cy="61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87BC2D-DF99-D946-9EBE-0A7F298DEE42}"/>
              </a:ext>
            </a:extLst>
          </p:cNvPr>
          <p:cNvSpPr txBox="1"/>
          <p:nvPr/>
        </p:nvSpPr>
        <p:spPr>
          <a:xfrm>
            <a:off x="1309770" y="3862429"/>
            <a:ext cx="930790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All scenarios require dramatic reductions of fossil emissions in the coming decades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B3B3E-CF53-CE4A-8F17-26F3A866707D}"/>
              </a:ext>
            </a:extLst>
          </p:cNvPr>
          <p:cNvSpPr txBox="1"/>
          <p:nvPr/>
        </p:nvSpPr>
        <p:spPr>
          <a:xfrm>
            <a:off x="9086111" y="6025110"/>
            <a:ext cx="2986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SR1.5 Figure SPM.3</a:t>
            </a:r>
          </a:p>
        </p:txBody>
      </p:sp>
    </p:spTree>
    <p:extLst>
      <p:ext uri="{BB962C8B-B14F-4D97-AF65-F5344CB8AC3E}">
        <p14:creationId xmlns:p14="http://schemas.microsoft.com/office/powerpoint/2010/main" val="88874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F624C3-28F7-B847-A562-55F2020C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is now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AEE3FE-7DD7-2347-B96B-5126C0893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z="700">
                <a:solidFill>
                  <a:srgbClr val="808285"/>
                </a:solidFill>
              </a:rPr>
              <a:t>© 2021 Lamont-Doherty Earth Observatory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A73D5-3711-BB40-9A42-B5F4263B4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07228E-FB63-4469-91E2-6E3131BC6B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618AD-B2FD-4D4A-A47F-170C000B5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5" r="9508"/>
          <a:stretch/>
        </p:blipFill>
        <p:spPr>
          <a:xfrm>
            <a:off x="1109559" y="2516868"/>
            <a:ext cx="4932851" cy="3627833"/>
          </a:xfrm>
          <a:prstGeom prst="rect">
            <a:avLst/>
          </a:prstGeom>
        </p:spPr>
      </p:pic>
      <p:sp>
        <p:nvSpPr>
          <p:cNvPr id="6" name="Title 16">
            <a:extLst>
              <a:ext uri="{FF2B5EF4-FFF2-40B4-BE49-F238E27FC236}">
                <a16:creationId xmlns:a16="http://schemas.microsoft.com/office/drawing/2014/main" id="{3A02CFF1-40F0-3D4C-ADC2-9E8C25CA9B37}"/>
              </a:ext>
            </a:extLst>
          </p:cNvPr>
          <p:cNvSpPr txBox="1">
            <a:spLocks/>
          </p:cNvSpPr>
          <p:nvPr/>
        </p:nvSpPr>
        <p:spPr>
          <a:xfrm>
            <a:off x="1913995" y="469841"/>
            <a:ext cx="4935538" cy="990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8B70-458A-434B-A0A2-74D88B437341}"/>
              </a:ext>
            </a:extLst>
          </p:cNvPr>
          <p:cNvSpPr txBox="1"/>
          <p:nvPr/>
        </p:nvSpPr>
        <p:spPr>
          <a:xfrm>
            <a:off x="962859" y="1133684"/>
            <a:ext cx="5041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“The globally averaged combined land and ocean surface temperature data .. show a </a:t>
            </a:r>
            <a:r>
              <a:rPr lang="en-US" sz="2000" dirty="0">
                <a:solidFill>
                  <a:srgbClr val="FF0000"/>
                </a:solidFill>
              </a:rPr>
              <a:t>warming of 0.85 [0.65 to 1.06]°C, over the period 1880–2012”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IPCC AR5 WG1 2013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7A6597-B894-8242-B21A-F8E1E7F6BC2B}"/>
              </a:ext>
            </a:extLst>
          </p:cNvPr>
          <p:cNvGrpSpPr/>
          <p:nvPr/>
        </p:nvGrpSpPr>
        <p:grpSpPr>
          <a:xfrm>
            <a:off x="6571157" y="175377"/>
            <a:ext cx="4690543" cy="5987256"/>
            <a:chOff x="84672" y="654566"/>
            <a:chExt cx="4334933" cy="55176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6E97BB-67D6-EE44-9A5F-86A508E5DB3C}"/>
                </a:ext>
              </a:extLst>
            </p:cNvPr>
            <p:cNvSpPr txBox="1"/>
            <p:nvPr/>
          </p:nvSpPr>
          <p:spPr>
            <a:xfrm>
              <a:off x="84672" y="654566"/>
              <a:ext cx="4334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Global Temperature Anomaly 1850-2012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22DA2D-E545-4641-9A7D-D20CD30C6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0" t="7556" r="3693" b="2886"/>
            <a:stretch/>
          </p:blipFill>
          <p:spPr>
            <a:xfrm>
              <a:off x="126999" y="1023898"/>
              <a:ext cx="4224870" cy="48802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F2A35C-9CE1-E544-AA7C-2FB20936162F}"/>
                </a:ext>
              </a:extLst>
            </p:cNvPr>
            <p:cNvSpPr txBox="1"/>
            <p:nvPr/>
          </p:nvSpPr>
          <p:spPr>
            <a:xfrm>
              <a:off x="431799" y="5895254"/>
              <a:ext cx="2760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IPCC AR5 WG1 Figure SPM.1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61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949517" y="232311"/>
            <a:ext cx="9717188" cy="506849"/>
          </a:xfrm>
        </p:spPr>
        <p:txBody>
          <a:bodyPr>
            <a:normAutofit/>
          </a:bodyPr>
          <a:lstStyle/>
          <a:p>
            <a:r>
              <a:rPr lang="en-GB" altLang="en-US" sz="2800" i="1" dirty="0">
                <a:solidFill>
                  <a:srgbClr val="002060"/>
                </a:solidFill>
              </a:rPr>
              <a:t>The IPCC Special Report on “Global Warming of 1.5°C”</a:t>
            </a:r>
            <a:endParaRPr lang="en-GB" altLang="en-US" sz="2800" i="1" noProof="0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altLang="en-US" dirty="0">
                <a:ea typeface="ＭＳ Ｐゴシック" pitchFamily="34" charset="-128"/>
              </a:rPr>
              <a:t>Net emissions include those from bioenergy with carbon capture and storage (BECCS).</a:t>
            </a:r>
            <a:br>
              <a:rPr lang="en-GB" altLang="en-US" dirty="0">
                <a:ea typeface="ＭＳ Ｐゴシック" pitchFamily="34" charset="-128"/>
              </a:rPr>
            </a:br>
            <a:r>
              <a:rPr lang="en-GB" altLang="en-US" dirty="0">
                <a:ea typeface="ＭＳ Ｐゴシック" pitchFamily="34" charset="-128"/>
              </a:rPr>
              <a:t>Source: </a:t>
            </a:r>
            <a:r>
              <a:rPr lang="en-GB" altLang="en-US" dirty="0">
                <a:ea typeface="ＭＳ Ｐゴシック" pitchFamily="34" charset="-128"/>
                <a:hlinkClick r:id="rId3"/>
              </a:rPr>
              <a:t>Huppmann et al 2018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4"/>
              </a:rPr>
              <a:t>IAMC 1.5C Scenario Database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5"/>
              </a:rPr>
              <a:t>IPCC SR15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6"/>
              </a:rPr>
              <a:t>Global Carbon Budget 2019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6571" y="824065"/>
            <a:ext cx="11527972" cy="684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4C9BD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altLang="en-US" sz="1800" b="0" dirty="0">
                <a:solidFill>
                  <a:srgbClr val="002060"/>
                </a:solidFill>
              </a:rPr>
              <a:t>The IPCC Special Report on “Global Warming of 1.5°C” presented new scenarios:</a:t>
            </a:r>
            <a:br>
              <a:rPr lang="en-US" altLang="en-US" sz="1800" b="0" dirty="0">
                <a:solidFill>
                  <a:srgbClr val="002060"/>
                </a:solidFill>
              </a:rPr>
            </a:br>
            <a:r>
              <a:rPr lang="en-US" altLang="en-US" sz="1800" b="0" dirty="0">
                <a:solidFill>
                  <a:srgbClr val="002060"/>
                </a:solidFill>
              </a:rPr>
              <a:t>1.5°C scenarios generally require halving emissions by ~2030, net-zero by ~2050, and negative thereafter</a:t>
            </a:r>
            <a:endParaRPr lang="en-GB" altLang="en-US" sz="1800" b="0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  <p:pic>
        <p:nvPicPr>
          <p:cNvPr id="7" name="Picture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8F8FB88A-8584-4AA8-8E14-773936707F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-14762" r="-14762"/>
          <a:stretch/>
        </p:blipFill>
        <p:spPr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275C80-F34D-2145-95F6-7238265C188B}"/>
              </a:ext>
            </a:extLst>
          </p:cNvPr>
          <p:cNvSpPr/>
          <p:nvPr/>
        </p:nvSpPr>
        <p:spPr>
          <a:xfrm>
            <a:off x="3872428" y="3905479"/>
            <a:ext cx="55085" cy="605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44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939790" y="240155"/>
            <a:ext cx="9717188" cy="506849"/>
          </a:xfrm>
        </p:spPr>
        <p:txBody>
          <a:bodyPr>
            <a:normAutofit/>
          </a:bodyPr>
          <a:lstStyle/>
          <a:p>
            <a:r>
              <a:rPr lang="en-GB" altLang="en-US" sz="2800" i="1" dirty="0">
                <a:solidFill>
                  <a:srgbClr val="002060"/>
                </a:solidFill>
              </a:rPr>
              <a:t>The IPCC Special Report on “Global Warming of 1.5°C”</a:t>
            </a:r>
            <a:endParaRPr lang="en-GB" altLang="en-US" sz="2800" i="1" noProof="0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altLang="en-US" dirty="0">
                <a:ea typeface="ＭＳ Ｐゴシック" pitchFamily="34" charset="-128"/>
              </a:rPr>
              <a:t>Net emissions include those from bioenergy with carbon capture and storage (BECCS).</a:t>
            </a:r>
            <a:br>
              <a:rPr lang="en-GB" altLang="en-US" dirty="0">
                <a:ea typeface="ＭＳ Ｐゴシック" pitchFamily="34" charset="-128"/>
              </a:rPr>
            </a:br>
            <a:r>
              <a:rPr lang="en-GB" altLang="en-US" dirty="0">
                <a:ea typeface="ＭＳ Ｐゴシック" pitchFamily="34" charset="-128"/>
              </a:rPr>
              <a:t>Source: </a:t>
            </a:r>
            <a:r>
              <a:rPr lang="en-GB" altLang="en-US" dirty="0">
                <a:ea typeface="ＭＳ Ｐゴシック" pitchFamily="34" charset="-128"/>
                <a:hlinkClick r:id="rId3"/>
              </a:rPr>
              <a:t>Huppmann et al 2018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4"/>
              </a:rPr>
              <a:t>IAMC 1.5C Scenario Database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5"/>
              </a:rPr>
              <a:t>IPCC SR15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6"/>
              </a:rPr>
              <a:t>Global Carbon Budget 2019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8531" y="751136"/>
            <a:ext cx="11527972" cy="684000"/>
          </a:xfrm>
          <a:prstGeom prst="rect">
            <a:avLst/>
          </a:prstGeom>
          <a:solidFill>
            <a:srgbClr val="002060"/>
          </a:solidFill>
        </p:spPr>
        <p:txBody>
          <a:bodyPr vert="horz" lIns="0" tIns="45720" rIns="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4C9BD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altLang="en-US" i="1" dirty="0">
                <a:solidFill>
                  <a:srgbClr val="FFFF00"/>
                </a:solidFill>
                <a:ea typeface="ＭＳ Ｐゴシック" pitchFamily="34" charset="-128"/>
              </a:rPr>
              <a:t>Achieving 1.5</a:t>
            </a:r>
            <a:r>
              <a:rPr lang="en-US" altLang="en-US" i="1" baseline="30000" dirty="0">
                <a:solidFill>
                  <a:srgbClr val="FFFF00"/>
                </a:solidFill>
                <a:ea typeface="ＭＳ Ｐゴシック" pitchFamily="34" charset="-128"/>
              </a:rPr>
              <a:t>o</a:t>
            </a:r>
            <a:r>
              <a:rPr lang="en-US" altLang="en-US" i="1" dirty="0">
                <a:solidFill>
                  <a:srgbClr val="FFFF00"/>
                </a:solidFill>
                <a:ea typeface="ＭＳ Ｐゴシック" pitchFamily="34" charset="-128"/>
              </a:rPr>
              <a:t>C requires radical cuts in fossil CO</a:t>
            </a:r>
            <a:r>
              <a:rPr lang="en-US" altLang="en-US" i="1" baseline="-25000" dirty="0">
                <a:solidFill>
                  <a:srgbClr val="FFFF00"/>
                </a:solidFill>
                <a:ea typeface="ＭＳ Ｐゴシック" pitchFamily="34" charset="-128"/>
              </a:rPr>
              <a:t>2</a:t>
            </a:r>
            <a:r>
              <a:rPr lang="en-US" altLang="en-US" i="1" dirty="0">
                <a:solidFill>
                  <a:srgbClr val="FFFF00"/>
                </a:solidFill>
                <a:ea typeface="ＭＳ Ｐゴシック" pitchFamily="34" charset="-128"/>
              </a:rPr>
              <a:t> emissions in the immediate future</a:t>
            </a:r>
            <a:endParaRPr lang="en-GB" altLang="en-US" i="1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7" name="Picture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8F8FB88A-8584-4AA8-8E14-773936707F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-14762" r="-14762"/>
          <a:stretch/>
        </p:blipFill>
        <p:spPr>
          <a:ln>
            <a:noFill/>
          </a:ln>
        </p:spPr>
      </p:pic>
      <p:pic>
        <p:nvPicPr>
          <p:cNvPr id="6" name="Picture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AFB90861-DFF0-3549-9284-71F205344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8" t="40599" r="59721" b="4220"/>
          <a:stretch/>
        </p:blipFill>
        <p:spPr>
          <a:xfrm>
            <a:off x="5576737" y="1557384"/>
            <a:ext cx="5085167" cy="44862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EB660-C886-0649-A347-FD8DCF38DD55}"/>
              </a:ext>
            </a:extLst>
          </p:cNvPr>
          <p:cNvSpPr/>
          <p:nvPr/>
        </p:nvSpPr>
        <p:spPr>
          <a:xfrm>
            <a:off x="2474811" y="3429000"/>
            <a:ext cx="2817036" cy="245623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D0758-3511-DB4F-BB8B-06B4016BCBF2}"/>
              </a:ext>
            </a:extLst>
          </p:cNvPr>
          <p:cNvCxnSpPr>
            <a:cxnSpLocks/>
          </p:cNvCxnSpPr>
          <p:nvPr/>
        </p:nvCxnSpPr>
        <p:spPr>
          <a:xfrm flipV="1">
            <a:off x="2474811" y="1547656"/>
            <a:ext cx="3101926" cy="188134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119A12-664A-5445-B495-EE1F800662A6}"/>
              </a:ext>
            </a:extLst>
          </p:cNvPr>
          <p:cNvCxnSpPr>
            <a:cxnSpLocks/>
          </p:cNvCxnSpPr>
          <p:nvPr/>
        </p:nvCxnSpPr>
        <p:spPr>
          <a:xfrm>
            <a:off x="2474811" y="5885235"/>
            <a:ext cx="3101926" cy="15842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900A058-E87D-B548-9912-58533CC3A329}"/>
              </a:ext>
            </a:extLst>
          </p:cNvPr>
          <p:cNvSpPr/>
          <p:nvPr/>
        </p:nvSpPr>
        <p:spPr>
          <a:xfrm>
            <a:off x="3872428" y="3905479"/>
            <a:ext cx="55085" cy="605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7E49FD-EC54-5845-ACC0-E6D8E5DB083F}"/>
              </a:ext>
            </a:extLst>
          </p:cNvPr>
          <p:cNvSpPr/>
          <p:nvPr/>
        </p:nvSpPr>
        <p:spPr>
          <a:xfrm>
            <a:off x="8189205" y="2548567"/>
            <a:ext cx="100988" cy="954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DD417-7042-FE4A-9193-D261E6BC53D2}"/>
              </a:ext>
            </a:extLst>
          </p:cNvPr>
          <p:cNvSpPr txBox="1"/>
          <p:nvPr/>
        </p:nvSpPr>
        <p:spPr>
          <a:xfrm>
            <a:off x="7984997" y="1922171"/>
            <a:ext cx="509404" cy="2616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2019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9E1488-E150-6142-ACB2-DDDE48BC8B22}"/>
              </a:ext>
            </a:extLst>
          </p:cNvPr>
          <p:cNvCxnSpPr/>
          <p:nvPr/>
        </p:nvCxnSpPr>
        <p:spPr>
          <a:xfrm>
            <a:off x="8239699" y="2183781"/>
            <a:ext cx="0" cy="356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8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122" y="2981004"/>
            <a:ext cx="8068311" cy="15660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  <a:br>
              <a:rPr lang="en-US" dirty="0"/>
            </a:br>
            <a:r>
              <a:rPr lang="en-US" sz="2800" b="0" dirty="0" err="1"/>
              <a:t>mckinley@ldeo.columbia.edu</a:t>
            </a:r>
            <a:endParaRPr lang="en-US" sz="2800" b="0" dirty="0"/>
          </a:p>
        </p:txBody>
      </p:sp>
      <p:pic>
        <p:nvPicPr>
          <p:cNvPr id="6" name="Picture 5" descr="nasa-logo.gif">
            <a:extLst>
              <a:ext uri="{FF2B5EF4-FFF2-40B4-BE49-F238E27FC236}">
                <a16:creationId xmlns:a16="http://schemas.microsoft.com/office/drawing/2014/main" id="{5EFAD3B9-846B-F340-9504-9EBE45803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5" r="467"/>
          <a:stretch/>
        </p:blipFill>
        <p:spPr>
          <a:xfrm>
            <a:off x="4927601" y="4436935"/>
            <a:ext cx="2019300" cy="166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33DCF-C64A-8148-B3F3-A596665DA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910" y="4455234"/>
            <a:ext cx="1655769" cy="1665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F32A3-D5A3-3F4F-81CA-17D3B493A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003" y="4371857"/>
            <a:ext cx="1832501" cy="18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246A-9E44-C943-BEB4-259A469D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52" y="223173"/>
            <a:ext cx="10972800" cy="914400"/>
          </a:xfrm>
        </p:spPr>
        <p:txBody>
          <a:bodyPr/>
          <a:lstStyle/>
          <a:p>
            <a:r>
              <a:rPr lang="en-US" dirty="0"/>
              <a:t>Climate impacts demand a response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8FCA4-A630-7147-8FCD-80F3559A50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38CDB-CC25-DA40-AC84-0D52633CBB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42C56A-A762-C444-9828-36449B6EF482}"/>
              </a:ext>
            </a:extLst>
          </p:cNvPr>
          <p:cNvGrpSpPr/>
          <p:nvPr/>
        </p:nvGrpSpPr>
        <p:grpSpPr>
          <a:xfrm>
            <a:off x="769820" y="723239"/>
            <a:ext cx="4777637" cy="2840671"/>
            <a:chOff x="135467" y="1009985"/>
            <a:chExt cx="4777637" cy="28406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8A01F8-842F-2442-9444-E2BEAAF5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937" y="1550545"/>
              <a:ext cx="3450167" cy="23001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C805B1-6C85-7A41-88A1-224AC22CB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67" y="1009985"/>
              <a:ext cx="2350537" cy="15693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A8DAF2-12EB-D848-AD8C-4AB3CE70BE11}"/>
                </a:ext>
              </a:extLst>
            </p:cNvPr>
            <p:cNvSpPr txBox="1"/>
            <p:nvPr/>
          </p:nvSpPr>
          <p:spPr>
            <a:xfrm>
              <a:off x="2486004" y="1225505"/>
              <a:ext cx="226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Sandy, 2012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D24651-3AFA-734E-B637-AC6AD767E957}"/>
              </a:ext>
            </a:extLst>
          </p:cNvPr>
          <p:cNvGrpSpPr/>
          <p:nvPr/>
        </p:nvGrpSpPr>
        <p:grpSpPr>
          <a:xfrm>
            <a:off x="251852" y="3725613"/>
            <a:ext cx="5017272" cy="2880903"/>
            <a:chOff x="0" y="3419230"/>
            <a:chExt cx="5017272" cy="28809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9B8795-52F4-154E-9742-AEEB6D38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1321" y="4475063"/>
              <a:ext cx="3041783" cy="18250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02C8A9-0992-A54B-9D30-A94D72E6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19230"/>
              <a:ext cx="2755768" cy="18371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A9977-2684-CE41-BA5E-A7A88FAB2EA9}"/>
                </a:ext>
              </a:extLst>
            </p:cNvPr>
            <p:cNvSpPr txBox="1"/>
            <p:nvPr/>
          </p:nvSpPr>
          <p:spPr>
            <a:xfrm>
              <a:off x="2755768" y="4136509"/>
              <a:ext cx="226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Pakistan, 2010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085CDC-5086-AA47-AE3B-D3BEF8B4C867}"/>
              </a:ext>
            </a:extLst>
          </p:cNvPr>
          <p:cNvGrpSpPr/>
          <p:nvPr/>
        </p:nvGrpSpPr>
        <p:grpSpPr>
          <a:xfrm>
            <a:off x="5686434" y="2376657"/>
            <a:ext cx="6370099" cy="4454372"/>
            <a:chOff x="5770575" y="1009985"/>
            <a:chExt cx="6370099" cy="44543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99438B-F9E6-8643-8C57-A74F4032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575" y="1009985"/>
              <a:ext cx="3810895" cy="226824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FDBE64-84D1-984F-B26F-D616AE7A523E}"/>
                </a:ext>
              </a:extLst>
            </p:cNvPr>
            <p:cNvSpPr txBox="1"/>
            <p:nvPr/>
          </p:nvSpPr>
          <p:spPr>
            <a:xfrm>
              <a:off x="5770575" y="1009985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Glass Fire, CA 2020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220BA0-2C37-4140-B6A1-059830E4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950" y="2681207"/>
              <a:ext cx="3601724" cy="2783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D3EF3-70E4-204D-BA92-948A878C5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6634" y="3278230"/>
              <a:ext cx="2769832" cy="20747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5246A8-BF7E-2546-B544-2431D9499A95}"/>
              </a:ext>
            </a:extLst>
          </p:cNvPr>
          <p:cNvGrpSpPr/>
          <p:nvPr/>
        </p:nvGrpSpPr>
        <p:grpSpPr>
          <a:xfrm>
            <a:off x="6310465" y="243219"/>
            <a:ext cx="5522360" cy="3735349"/>
            <a:chOff x="6300199" y="287923"/>
            <a:chExt cx="5522360" cy="37353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5FBC85-F50C-D047-995C-2DC2C469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4597" y="287923"/>
              <a:ext cx="2889671" cy="200147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E5A43-52F6-7541-86E4-7CC974A8A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20269" y="2021794"/>
              <a:ext cx="3102290" cy="20014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C15BB7-F656-EE4F-BA49-AF6A031A5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36971"/>
            <a:stretch/>
          </p:blipFill>
          <p:spPr>
            <a:xfrm>
              <a:off x="6300199" y="783173"/>
              <a:ext cx="2583364" cy="2300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EAB701-B290-F642-B040-60836EB12E6C}"/>
                </a:ext>
              </a:extLst>
            </p:cNvPr>
            <p:cNvSpPr txBox="1"/>
            <p:nvPr/>
          </p:nvSpPr>
          <p:spPr>
            <a:xfrm>
              <a:off x="6398938" y="2615373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Arab Spring,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4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246A-9E44-C943-BEB4-259A469D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52" y="223173"/>
            <a:ext cx="10972800" cy="914400"/>
          </a:xfrm>
        </p:spPr>
        <p:txBody>
          <a:bodyPr/>
          <a:lstStyle/>
          <a:p>
            <a:r>
              <a:rPr lang="en-US" dirty="0"/>
              <a:t>Climate impacts demand a response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8FCA4-A630-7147-8FCD-80F3559A50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38CDB-CC25-DA40-AC84-0D52633CBB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42C56A-A762-C444-9828-36449B6EF482}"/>
              </a:ext>
            </a:extLst>
          </p:cNvPr>
          <p:cNvGrpSpPr/>
          <p:nvPr/>
        </p:nvGrpSpPr>
        <p:grpSpPr>
          <a:xfrm>
            <a:off x="769820" y="723239"/>
            <a:ext cx="4777637" cy="2840671"/>
            <a:chOff x="135467" y="1009985"/>
            <a:chExt cx="4777637" cy="28406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8A01F8-842F-2442-9444-E2BEAAF5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937" y="1550545"/>
              <a:ext cx="3450167" cy="23001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C805B1-6C85-7A41-88A1-224AC22CB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67" y="1009985"/>
              <a:ext cx="2350537" cy="15693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A8DAF2-12EB-D848-AD8C-4AB3CE70BE11}"/>
                </a:ext>
              </a:extLst>
            </p:cNvPr>
            <p:cNvSpPr txBox="1"/>
            <p:nvPr/>
          </p:nvSpPr>
          <p:spPr>
            <a:xfrm>
              <a:off x="2486004" y="1225505"/>
              <a:ext cx="226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Sandy, 2012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D24651-3AFA-734E-B637-AC6AD767E957}"/>
              </a:ext>
            </a:extLst>
          </p:cNvPr>
          <p:cNvGrpSpPr/>
          <p:nvPr/>
        </p:nvGrpSpPr>
        <p:grpSpPr>
          <a:xfrm>
            <a:off x="251852" y="3725613"/>
            <a:ext cx="5017272" cy="2880903"/>
            <a:chOff x="0" y="3419230"/>
            <a:chExt cx="5017272" cy="28809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9B8795-52F4-154E-9742-AEEB6D38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1321" y="4475063"/>
              <a:ext cx="3041783" cy="18250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02C8A9-0992-A54B-9D30-A94D72E6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419230"/>
              <a:ext cx="2755768" cy="18371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A9977-2684-CE41-BA5E-A7A88FAB2EA9}"/>
                </a:ext>
              </a:extLst>
            </p:cNvPr>
            <p:cNvSpPr txBox="1"/>
            <p:nvPr/>
          </p:nvSpPr>
          <p:spPr>
            <a:xfrm>
              <a:off x="2755768" y="4136509"/>
              <a:ext cx="2261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Pakistan, 2010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085CDC-5086-AA47-AE3B-D3BEF8B4C867}"/>
              </a:ext>
            </a:extLst>
          </p:cNvPr>
          <p:cNvGrpSpPr/>
          <p:nvPr/>
        </p:nvGrpSpPr>
        <p:grpSpPr>
          <a:xfrm>
            <a:off x="5686434" y="2376657"/>
            <a:ext cx="6370099" cy="4454372"/>
            <a:chOff x="5770575" y="1009985"/>
            <a:chExt cx="6370099" cy="44543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99438B-F9E6-8643-8C57-A74F4032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575" y="1009985"/>
              <a:ext cx="3810895" cy="226824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FDBE64-84D1-984F-B26F-D616AE7A523E}"/>
                </a:ext>
              </a:extLst>
            </p:cNvPr>
            <p:cNvSpPr txBox="1"/>
            <p:nvPr/>
          </p:nvSpPr>
          <p:spPr>
            <a:xfrm>
              <a:off x="5770575" y="1009985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Glass Fire, CA 2020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220BA0-2C37-4140-B6A1-059830E4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950" y="2681207"/>
              <a:ext cx="3601724" cy="2783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D3EF3-70E4-204D-BA92-948A878C5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6634" y="3278230"/>
              <a:ext cx="2769832" cy="20747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5246A8-BF7E-2546-B544-2431D9499A95}"/>
              </a:ext>
            </a:extLst>
          </p:cNvPr>
          <p:cNvGrpSpPr/>
          <p:nvPr/>
        </p:nvGrpSpPr>
        <p:grpSpPr>
          <a:xfrm>
            <a:off x="6310465" y="243219"/>
            <a:ext cx="5522360" cy="3735349"/>
            <a:chOff x="6300199" y="287923"/>
            <a:chExt cx="5522360" cy="37353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5FBC85-F50C-D047-995C-2DC2C469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4597" y="287923"/>
              <a:ext cx="2889671" cy="200147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E5A43-52F6-7541-86E4-7CC974A8A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20269" y="2021794"/>
              <a:ext cx="3102290" cy="20014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C15BB7-F656-EE4F-BA49-AF6A031A5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36971"/>
            <a:stretch/>
          </p:blipFill>
          <p:spPr>
            <a:xfrm>
              <a:off x="6300199" y="783173"/>
              <a:ext cx="2583364" cy="2300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EAB701-B290-F642-B040-60836EB12E6C}"/>
                </a:ext>
              </a:extLst>
            </p:cNvPr>
            <p:cNvSpPr txBox="1"/>
            <p:nvPr/>
          </p:nvSpPr>
          <p:spPr>
            <a:xfrm>
              <a:off x="6398938" y="2615373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Arab Spring, 2011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793072-C0DC-F146-A923-0622D168BDEE}"/>
              </a:ext>
            </a:extLst>
          </p:cNvPr>
          <p:cNvGrpSpPr/>
          <p:nvPr/>
        </p:nvGrpSpPr>
        <p:grpSpPr>
          <a:xfrm>
            <a:off x="1754735" y="909722"/>
            <a:ext cx="8910017" cy="5416309"/>
            <a:chOff x="1640991" y="867779"/>
            <a:chExt cx="8910017" cy="541630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01241E0-6320-9341-ABE4-545AE00B1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3" t="5755" r="9010"/>
            <a:stretch/>
          </p:blipFill>
          <p:spPr>
            <a:xfrm>
              <a:off x="1640991" y="1533096"/>
              <a:ext cx="8910017" cy="47509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77B9C7-2A5D-8241-8CA8-7B631CDA3008}"/>
                </a:ext>
              </a:extLst>
            </p:cNvPr>
            <p:cNvSpPr txBox="1"/>
            <p:nvPr/>
          </p:nvSpPr>
          <p:spPr>
            <a:xfrm>
              <a:off x="1640991" y="867779"/>
              <a:ext cx="865710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Executive Order on the Climate Crisis, President Biden </a:t>
              </a:r>
            </a:p>
            <a:p>
              <a:pPr algn="ctr"/>
              <a:r>
                <a:rPr lang="en-US" sz="2000" b="1" i="1" u="sng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 January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329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1D99-F215-FF4E-91FB-C40F3732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335"/>
            <a:ext cx="10972800" cy="914400"/>
          </a:xfrm>
        </p:spPr>
        <p:txBody>
          <a:bodyPr/>
          <a:lstStyle/>
          <a:p>
            <a:r>
              <a:rPr lang="en-US" dirty="0"/>
              <a:t>Warming is primarily (~80%) due to CO</a:t>
            </a:r>
            <a:r>
              <a:rPr lang="en-US" baseline="-25000" dirty="0"/>
              <a:t>2</a:t>
            </a:r>
            <a:r>
              <a:rPr lang="en-US" dirty="0"/>
              <a:t> accumulation in the atmosphere, in turn driven by anthropogenic emissions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B7DB3-68DB-8C4F-9F36-CF4E9E1A85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7C8B-E798-A74E-86C6-49BAF2EB3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09685-63EA-534B-B68C-E35F67875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" t="2935" r="1682" b="7056"/>
          <a:stretch/>
        </p:blipFill>
        <p:spPr>
          <a:xfrm>
            <a:off x="4587306" y="1327944"/>
            <a:ext cx="6881705" cy="48930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0F5FFA-4FAD-F242-8A03-6B73E64778CF}"/>
              </a:ext>
            </a:extLst>
          </p:cNvPr>
          <p:cNvCxnSpPr/>
          <p:nvPr/>
        </p:nvCxnSpPr>
        <p:spPr>
          <a:xfrm flipH="1" flipV="1">
            <a:off x="2592801" y="2589833"/>
            <a:ext cx="8467" cy="1447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EF9C57-9D87-0F43-86EE-0DC92E2D6BB6}"/>
              </a:ext>
            </a:extLst>
          </p:cNvPr>
          <p:cNvSpPr txBox="1"/>
          <p:nvPr/>
        </p:nvSpPr>
        <p:spPr>
          <a:xfrm>
            <a:off x="2000135" y="1843343"/>
            <a:ext cx="14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</a:t>
            </a:r>
            <a:r>
              <a:rPr lang="en-US" sz="3600" baseline="-250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4DA21-B07C-E041-AF35-2363DF8CE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2520" y="4037633"/>
            <a:ext cx="3240561" cy="21049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3779" dir="2700000" algn="tl" rotWithShape="0">
              <a:schemeClr val="bg2">
                <a:alpha val="64999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64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845F-4B78-714C-A299-6C7485BB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69" y="281685"/>
            <a:ext cx="10972800" cy="914400"/>
          </a:xfrm>
        </p:spPr>
        <p:txBody>
          <a:bodyPr/>
          <a:lstStyle/>
          <a:p>
            <a:r>
              <a:rPr lang="en-US" dirty="0"/>
              <a:t>Our carbon doesn’t all remain in the atmosphere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59D20-CE47-EE40-9947-7597A7C74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808285"/>
                </a:solidFill>
              </a:rPr>
              <a:t>© 2021 Lamont-Doherty Earth Observatory 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2D09C-5A0F-7248-A9F5-C0F2D73991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EB0D5-0FA9-874F-BF0A-8100744EB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481886-7FE4-4C41-A4DE-9360F6E5A323}"/>
              </a:ext>
            </a:extLst>
          </p:cNvPr>
          <p:cNvSpPr txBox="1">
            <a:spLocks/>
          </p:cNvSpPr>
          <p:nvPr/>
        </p:nvSpPr>
        <p:spPr>
          <a:xfrm>
            <a:off x="1713727" y="224921"/>
            <a:ext cx="8714884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i="1" dirty="0"/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5C1B37AA-3C9A-5F43-8BC4-BC06A53B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116" y="4630520"/>
            <a:ext cx="2406650" cy="15632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D1A66285-0C49-B647-9D76-9516FC03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160" y="4630521"/>
            <a:ext cx="2430462" cy="15632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804327A4-9E4A-CB4E-9C20-38DB4DDF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116" y="3888454"/>
            <a:ext cx="8236106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55969B89-03D0-E541-B3E0-C5AB243C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3598" y="4621814"/>
            <a:ext cx="2412911" cy="15719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D87AEA8E-BE92-3149-999F-0F648A49B456}"/>
              </a:ext>
            </a:extLst>
          </p:cNvPr>
          <p:cNvSpPr/>
          <p:nvPr/>
        </p:nvSpPr>
        <p:spPr>
          <a:xfrm>
            <a:off x="2882900" y="4264212"/>
            <a:ext cx="508000" cy="4191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C77AEA35-87DB-B444-8E93-571E08058D95}"/>
              </a:ext>
            </a:extLst>
          </p:cNvPr>
          <p:cNvSpPr/>
          <p:nvPr/>
        </p:nvSpPr>
        <p:spPr>
          <a:xfrm>
            <a:off x="5791200" y="4230106"/>
            <a:ext cx="457200" cy="711200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C931A-80EB-D04A-BA8A-500A05E5942C}"/>
              </a:ext>
            </a:extLst>
          </p:cNvPr>
          <p:cNvSpPr txBox="1"/>
          <p:nvPr/>
        </p:nvSpPr>
        <p:spPr>
          <a:xfrm>
            <a:off x="1953116" y="5823468"/>
            <a:ext cx="162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Fossil Fuels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7FB44-6EB2-1347-9D2F-44DE1D8D3C79}"/>
              </a:ext>
            </a:extLst>
          </p:cNvPr>
          <p:cNvSpPr txBox="1"/>
          <p:nvPr/>
        </p:nvSpPr>
        <p:spPr>
          <a:xfrm>
            <a:off x="4863169" y="5824436"/>
            <a:ext cx="1986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Land Biosphere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3702EA-F36E-334A-AA7B-5E591B7B0522}"/>
              </a:ext>
            </a:extLst>
          </p:cNvPr>
          <p:cNvSpPr txBox="1"/>
          <p:nvPr/>
        </p:nvSpPr>
        <p:spPr>
          <a:xfrm>
            <a:off x="7773598" y="5824436"/>
            <a:ext cx="94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3B434-E80F-AC43-8BA1-1D985BFC86C5}"/>
              </a:ext>
            </a:extLst>
          </p:cNvPr>
          <p:cNvSpPr txBox="1"/>
          <p:nvPr/>
        </p:nvSpPr>
        <p:spPr>
          <a:xfrm>
            <a:off x="8542739" y="3809974"/>
            <a:ext cx="162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Atmosphere</a:t>
            </a:r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0F1ADEF9-11E5-854C-90A4-347B0F17BF02}"/>
              </a:ext>
            </a:extLst>
          </p:cNvPr>
          <p:cNvSpPr/>
          <p:nvPr/>
        </p:nvSpPr>
        <p:spPr>
          <a:xfrm>
            <a:off x="8886981" y="4289612"/>
            <a:ext cx="457200" cy="711200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C3A44C-AEC5-444A-992C-D97F2A0A6A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2" t="2899" r="2385" b="7380"/>
          <a:stretch/>
        </p:blipFill>
        <p:spPr>
          <a:xfrm>
            <a:off x="3996125" y="782101"/>
            <a:ext cx="4248863" cy="30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6429-F5B8-3E46-923D-CD57225F3F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CO</a:t>
            </a:r>
            <a:r>
              <a:rPr lang="en-US" baseline="-25000" dirty="0"/>
              <a:t>2</a:t>
            </a:r>
            <a:r>
              <a:rPr lang="en-US" dirty="0"/>
              <a:t> sources and sinks</a:t>
            </a:r>
          </a:p>
        </p:txBody>
      </p:sp>
    </p:spTree>
    <p:extLst>
      <p:ext uri="{BB962C8B-B14F-4D97-AF65-F5344CB8AC3E}">
        <p14:creationId xmlns:p14="http://schemas.microsoft.com/office/powerpoint/2010/main" val="63553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1">
                <a:ea typeface="ＭＳ Ｐゴシック" pitchFamily="34" charset="-128"/>
              </a:rPr>
              <a:t>The 2020 projection is based on preliminary data and modelling, and is the median of the four studies.</a:t>
            </a:r>
            <a:br>
              <a:rPr lang="en-GB" altLang="en-US" noProof="1">
                <a:ea typeface="ＭＳ Ｐゴシック" pitchFamily="34" charset="-128"/>
              </a:rPr>
            </a:br>
            <a:r>
              <a:rPr lang="en-GB" altLang="en-US" noProof="1">
                <a:ea typeface="ＭＳ Ｐゴシック" pitchFamily="34" charset="-128"/>
              </a:rPr>
              <a:t>Source: </a:t>
            </a:r>
            <a:r>
              <a:rPr lang="en-GB" altLang="en-US" noProof="1">
                <a:solidFill>
                  <a:srgbClr val="FF0000"/>
                </a:solidFill>
                <a:ea typeface="ＭＳ Ｐゴシック" pitchFamily="34" charset="-128"/>
                <a:hlinkClick r:id="rId3"/>
              </a:rPr>
              <a:t>CDIAC</a:t>
            </a:r>
            <a:r>
              <a:rPr lang="en-GB" altLang="en-US" noProof="1">
                <a:ea typeface="ＭＳ Ｐゴシック" pitchFamily="34" charset="-128"/>
              </a:rPr>
              <a:t>;</a:t>
            </a:r>
            <a:r>
              <a:rPr lang="en-GB" altLang="en-US" noProof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altLang="en-US" noProof="1">
                <a:ea typeface="ＭＳ Ｐゴシック" pitchFamily="34" charset="-128"/>
                <a:hlinkClick r:id="rId4"/>
              </a:rPr>
              <a:t>Friedlingstein et al 2020</a:t>
            </a:r>
            <a:r>
              <a:rPr lang="en-GB" altLang="en-US" noProof="1">
                <a:ea typeface="ＭＳ Ｐゴシック" pitchFamily="34" charset="-128"/>
              </a:rPr>
              <a:t>;</a:t>
            </a:r>
            <a:r>
              <a:rPr lang="en-GB" altLang="en-US" noProof="1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altLang="en-US" noProof="1">
                <a:ea typeface="ＭＳ Ｐゴシック" pitchFamily="34" charset="-128"/>
                <a:hlinkClick r:id="rId5"/>
              </a:rPr>
              <a:t>Global Carbon Budget 2020</a:t>
            </a:r>
            <a:endParaRPr lang="en-GB" altLang="en-US" noProof="1">
              <a:ea typeface="ＭＳ Ｐゴシック" pitchFamily="34" charset="-128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32103" y="1280885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GB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4F88882-EB79-4C71-90B0-33E14832E9B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/>
          <a:stretch/>
        </p:blipFill>
        <p:spPr>
          <a:xfrm>
            <a:off x="2065480" y="1507679"/>
            <a:ext cx="8077424" cy="4544640"/>
          </a:xfrm>
        </p:spPr>
      </p:pic>
      <p:pic>
        <p:nvPicPr>
          <p:cNvPr id="10241" name="Picture 23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612231" y="3209289"/>
            <a:ext cx="1642975" cy="1079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8300244" y="4454645"/>
            <a:ext cx="2266950" cy="713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>
                <a:solidFill>
                  <a:srgbClr val="4C9BD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C9BDB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4C9BD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C9BD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C9BD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1600">
                <a:ea typeface="ＭＳ Ｐゴシック" pitchFamily="34" charset="-128"/>
              </a:rPr>
              <a:t>Uncertainty is </a:t>
            </a:r>
            <a:r>
              <a:rPr lang="en-GB" sz="1600"/>
              <a:t>±5% for one standard deviation (IPCC “likely” range)</a:t>
            </a:r>
            <a:endParaRPr lang="en-GB" altLang="en-US" sz="1600"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0261" y="767149"/>
            <a:ext cx="11944513" cy="848817"/>
          </a:xfrm>
        </p:spPr>
        <p:txBody>
          <a:bodyPr tIns="0" bIns="0"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Global fossil CO</a:t>
            </a:r>
            <a:r>
              <a:rPr lang="en-GB" altLang="en-US" baseline="-25000" noProof="1">
                <a:solidFill>
                  <a:srgbClr val="002060"/>
                </a:solidFill>
                <a:ea typeface="ＭＳ Ｐゴシック" pitchFamily="34" charset="-128"/>
              </a:rPr>
              <a:t>2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emissions: 36.4 </a:t>
            </a:r>
            <a:r>
              <a:rPr lang="en-GB" noProof="1">
                <a:solidFill>
                  <a:srgbClr val="002060"/>
                </a:solidFill>
              </a:rPr>
              <a:t>± 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2 GtCO</a:t>
            </a:r>
            <a:r>
              <a:rPr lang="en-GB" altLang="en-US" baseline="-25000" noProof="1">
                <a:solidFill>
                  <a:srgbClr val="002060"/>
                </a:solidFill>
                <a:ea typeface="ＭＳ Ｐゴシック" pitchFamily="34" charset="-128"/>
              </a:rPr>
              <a:t>2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in 2019, 61% over 1990</a:t>
            </a:r>
          </a:p>
          <a:p>
            <a:pPr>
              <a:lnSpc>
                <a:spcPct val="90000"/>
              </a:lnSpc>
            </a:pP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 Projection for 2020: 34.1 </a:t>
            </a:r>
            <a:r>
              <a:rPr lang="en-GB" noProof="1">
                <a:solidFill>
                  <a:srgbClr val="002060"/>
                </a:solidFill>
              </a:rPr>
              <a:t>±</a:t>
            </a:r>
            <a:r>
              <a:rPr lang="en-GB" altLang="en-US" noProof="1">
                <a:solidFill>
                  <a:srgbClr val="002060"/>
                </a:solidFill>
                <a:ea typeface="ＭＳ Ｐゴシック" pitchFamily="34" charset="-128"/>
              </a:rPr>
              <a:t> 2 GtCO2, about 7% lower than 2019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AFB7B4E-96DA-CE4C-8A04-BCC983DF7119}"/>
              </a:ext>
            </a:extLst>
          </p:cNvPr>
          <p:cNvSpPr txBox="1">
            <a:spLocks/>
          </p:cNvSpPr>
          <p:nvPr/>
        </p:nvSpPr>
        <p:spPr>
          <a:xfrm>
            <a:off x="1861969" y="231151"/>
            <a:ext cx="9717188" cy="50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C9BDB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i="1" dirty="0">
                <a:solidFill>
                  <a:srgbClr val="002060"/>
                </a:solidFill>
              </a:rPr>
              <a:t>Global Fossil CO</a:t>
            </a:r>
            <a:r>
              <a:rPr lang="en-GB" sz="2800" i="1" baseline="-25000" dirty="0">
                <a:solidFill>
                  <a:srgbClr val="002060"/>
                </a:solidFill>
              </a:rPr>
              <a:t>2</a:t>
            </a:r>
            <a:r>
              <a:rPr lang="en-GB" sz="2800" i="1" dirty="0">
                <a:solidFill>
                  <a:srgbClr val="002060"/>
                </a:solidFill>
              </a:rPr>
              <a:t> Emissions (1990-2019 + projection for 2020)</a:t>
            </a:r>
            <a:endParaRPr lang="en-GB" sz="2800" i="1" baseline="-250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5D939-E732-DC4B-A8F7-A1B0390E852A}"/>
              </a:ext>
            </a:extLst>
          </p:cNvPr>
          <p:cNvSpPr txBox="1"/>
          <p:nvPr/>
        </p:nvSpPr>
        <p:spPr>
          <a:xfrm>
            <a:off x="8950535" y="2453252"/>
            <a:ext cx="302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Significant COVID-19 impacts projected for 2020</a:t>
            </a:r>
          </a:p>
        </p:txBody>
      </p:sp>
    </p:spTree>
    <p:extLst>
      <p:ext uri="{BB962C8B-B14F-4D97-AF65-F5344CB8AC3E}">
        <p14:creationId xmlns:p14="http://schemas.microsoft.com/office/powerpoint/2010/main" val="219627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1969" y="231151"/>
            <a:ext cx="9717188" cy="506849"/>
          </a:xfrm>
        </p:spPr>
        <p:txBody>
          <a:bodyPr>
            <a:normAutofit/>
          </a:bodyPr>
          <a:lstStyle/>
          <a:p>
            <a:r>
              <a:rPr lang="en-GB" sz="2800" i="1" noProof="0" dirty="0">
                <a:solidFill>
                  <a:srgbClr val="002060"/>
                </a:solidFill>
              </a:rPr>
              <a:t>Fossil CO</a:t>
            </a:r>
            <a:r>
              <a:rPr lang="en-GB" sz="2800" i="1" baseline="-25000" noProof="0" dirty="0">
                <a:solidFill>
                  <a:srgbClr val="002060"/>
                </a:solidFill>
              </a:rPr>
              <a:t>2</a:t>
            </a:r>
            <a:r>
              <a:rPr lang="en-GB" sz="2800" i="1" noProof="0" dirty="0">
                <a:solidFill>
                  <a:srgbClr val="002060"/>
                </a:solidFill>
              </a:rPr>
              <a:t> Emissions by Sector (1970-2017)</a:t>
            </a:r>
            <a:endParaRPr lang="en-GB" sz="2800" i="1" baseline="-25000" noProof="0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noProof="0" dirty="0">
                <a:solidFill>
                  <a:srgbClr val="002060"/>
                </a:solidFill>
              </a:rPr>
              <a:t>Global fossil CO</a:t>
            </a:r>
            <a:r>
              <a:rPr lang="en-GB" baseline="-25000" noProof="0" dirty="0">
                <a:solidFill>
                  <a:srgbClr val="002060"/>
                </a:solidFill>
              </a:rPr>
              <a:t>2</a:t>
            </a:r>
            <a:r>
              <a:rPr lang="en-GB" noProof="0" dirty="0">
                <a:solidFill>
                  <a:srgbClr val="002060"/>
                </a:solidFill>
              </a:rPr>
              <a:t> emissions are dominated by electricity, heat, &amp; energy (45%), industry (23%), &amp; national transport (19%).</a:t>
            </a:r>
            <a:br>
              <a:rPr lang="en-GB" noProof="0" dirty="0">
                <a:solidFill>
                  <a:srgbClr val="002060"/>
                </a:solidFill>
              </a:rPr>
            </a:br>
            <a:r>
              <a:rPr lang="en-GB" noProof="0" dirty="0">
                <a:solidFill>
                  <a:srgbClr val="002060"/>
                </a:solidFill>
              </a:rPr>
              <a:t>International aviation and marine bunkers are 3.5% &amp; remaining sectors 10%.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en-GB" altLang="en-US" dirty="0">
                <a:ea typeface="ＭＳ Ｐゴシック" pitchFamily="34" charset="-128"/>
                <a:hlinkClick r:id="rId3"/>
              </a:rPr>
              <a:t>IEA 2019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dirty="0">
                <a:ea typeface="ＭＳ Ｐゴシック" pitchFamily="34" charset="-128"/>
                <a:hlinkClick r:id="rId4"/>
              </a:rPr>
              <a:t>Peters et al 2019</a:t>
            </a:r>
            <a:r>
              <a:rPr lang="en-GB" altLang="en-US" dirty="0">
                <a:ea typeface="ＭＳ Ｐゴシック" pitchFamily="34" charset="-128"/>
              </a:rPr>
              <a:t>; </a:t>
            </a:r>
            <a:r>
              <a:rPr lang="en-GB" altLang="en-US" noProof="0" dirty="0">
                <a:ea typeface="ＭＳ Ｐゴシック" pitchFamily="34" charset="-128"/>
                <a:hlinkClick r:id="rId5"/>
              </a:rPr>
              <a:t>Global Carbon Budget 2019</a:t>
            </a:r>
            <a:r>
              <a:rPr lang="en-GB" altLang="en-US" noProof="0" dirty="0">
                <a:ea typeface="ＭＳ Ｐゴシック" pitchFamily="34" charset="-128"/>
              </a:rPr>
              <a:t> </a:t>
            </a:r>
          </a:p>
        </p:txBody>
      </p:sp>
      <p:pic>
        <p:nvPicPr>
          <p:cNvPr id="9" name="Picture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BAC9C4ED-AAD3-4FAE-9611-AAF2BA84CF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/>
          <a:srcRect l="-14762" r="-14762"/>
          <a:stretch/>
        </p:blipFill>
        <p:spPr/>
      </p:pic>
    </p:spTree>
    <p:extLst>
      <p:ext uri="{BB962C8B-B14F-4D97-AF65-F5344CB8AC3E}">
        <p14:creationId xmlns:p14="http://schemas.microsoft.com/office/powerpoint/2010/main" val="4176501164"/>
      </p:ext>
    </p:extLst>
  </p:cSld>
  <p:clrMapOvr>
    <a:masterClrMapping/>
  </p:clrMapOvr>
</p:sld>
</file>

<file path=ppt/theme/theme1.xml><?xml version="1.0" encoding="utf-8"?>
<a:theme xmlns:a="http://schemas.openxmlformats.org/drawingml/2006/main" name="1_LDEO">
  <a:themeElements>
    <a:clrScheme name="LDEO">
      <a:dk1>
        <a:sysClr val="windowText" lastClr="000000"/>
      </a:dk1>
      <a:lt1>
        <a:srgbClr val="FFFFFF"/>
      </a:lt1>
      <a:dk2>
        <a:srgbClr val="808285"/>
      </a:dk2>
      <a:lt2>
        <a:srgbClr val="FFFFFF"/>
      </a:lt2>
      <a:accent1>
        <a:srgbClr val="113C63"/>
      </a:accent1>
      <a:accent2>
        <a:srgbClr val="3155A4"/>
      </a:accent2>
      <a:accent3>
        <a:srgbClr val="00AEEF"/>
      </a:accent3>
      <a:accent4>
        <a:srgbClr val="F15A29"/>
      </a:accent4>
      <a:accent5>
        <a:srgbClr val="7AC79B"/>
      </a:accent5>
      <a:accent6>
        <a:srgbClr val="8DC63F"/>
      </a:accent6>
      <a:hlink>
        <a:srgbClr val="662D91"/>
      </a:hlink>
      <a:folHlink>
        <a:srgbClr val="3155A4"/>
      </a:folHlink>
    </a:clrScheme>
    <a:fontScheme name="LDE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31494</TotalTime>
  <Words>746</Words>
  <Application>Microsoft Office PowerPoint</Application>
  <PresentationFormat>Widescreen</PresentationFormat>
  <Paragraphs>130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Wingdings</vt:lpstr>
      <vt:lpstr>1_LDEO</vt:lpstr>
      <vt:lpstr>Cutting fossil carbon to meet climate goals</vt:lpstr>
      <vt:lpstr>Climate Change is now</vt:lpstr>
      <vt:lpstr>Climate impacts demand a response</vt:lpstr>
      <vt:lpstr>Climate impacts demand a response</vt:lpstr>
      <vt:lpstr>Warming is primarily (~80%) due to CO2 accumulation in the atmosphere, in turn driven by anthropogenic emissions</vt:lpstr>
      <vt:lpstr>Our carbon doesn’t all remain in the atmosphere </vt:lpstr>
      <vt:lpstr>Global CO2 sources and sinks</vt:lpstr>
      <vt:lpstr>PowerPoint Presentation</vt:lpstr>
      <vt:lpstr>Fossil CO2 Emissions by Sector (1970-2017)</vt:lpstr>
      <vt:lpstr>PowerPoint Presentation</vt:lpstr>
      <vt:lpstr> </vt:lpstr>
      <vt:lpstr>CO2 sources and sinks (2010–2019 average)</vt:lpstr>
      <vt:lpstr>Land Sink, much due to forests growing more than deforestation                                                         …. strong now, but warming will reduce</vt:lpstr>
      <vt:lpstr>Ocean uptake due to rising atmosphere CO2, on top of strong natural cycle                     …this will slow proportional to slowing atmospheric growth</vt:lpstr>
      <vt:lpstr>Future emissions to achieve climate goals?</vt:lpstr>
      <vt:lpstr>Avoid severe impacts by limiting warming to 1.5C</vt:lpstr>
      <vt:lpstr>Fossil fuel emissions must be dramatically cut to get to 1.5oC</vt:lpstr>
      <vt:lpstr>Fossil fuel emissions must be dramatically cut to get to 1.5oC</vt:lpstr>
      <vt:lpstr>Fossil fuel emissions must be dramatically cut to get to 1.5oC</vt:lpstr>
      <vt:lpstr>The IPCC Special Report on “Global Warming of 1.5°C”</vt:lpstr>
      <vt:lpstr>The IPCC Special Report on “Global Warming of 1.5°C”</vt:lpstr>
      <vt:lpstr>THANK YOU mckinley@ldeo.columbia.edu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Guard Dog</dc:creator>
  <cp:lastModifiedBy>Nancy Siporin</cp:lastModifiedBy>
  <cp:revision>1089</cp:revision>
  <dcterms:created xsi:type="dcterms:W3CDTF">2016-12-27T00:07:16Z</dcterms:created>
  <dcterms:modified xsi:type="dcterms:W3CDTF">2021-03-03T04:59:29Z</dcterms:modified>
</cp:coreProperties>
</file>